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</p:sldIdLst>
  <p:sldSz cx="9156700" cy="5162550"/>
  <p:notesSz cx="987266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userDrawn="1">
          <p15:clr>
            <a:srgbClr val="A4A3A4"/>
          </p15:clr>
        </p15:guide>
        <p15:guide id="2" pos="55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846"/>
    <a:srgbClr val="8C1834"/>
    <a:srgbClr val="C52348"/>
    <a:srgbClr val="D9124A"/>
    <a:srgbClr val="EC1953"/>
    <a:srgbClr val="88682B"/>
    <a:srgbClr val="DDAA44"/>
    <a:srgbClr val="0EAECD"/>
    <a:srgbClr val="076072"/>
    <a:srgbClr val="4FD88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7"/>
    <p:restoredTop sz="94666"/>
  </p:normalViewPr>
  <p:slideViewPr>
    <p:cSldViewPr>
      <p:cViewPr>
        <p:scale>
          <a:sx n="130" d="100"/>
          <a:sy n="130" d="100"/>
        </p:scale>
        <p:origin x="-984" y="-270"/>
      </p:cViewPr>
      <p:guideLst>
        <p:guide orient="horz"/>
        <p:guide pos="55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7356" cy="340721"/>
          </a:xfrm>
          <a:prstGeom prst="rect">
            <a:avLst/>
          </a:prstGeom>
        </p:spPr>
        <p:txBody>
          <a:bodyPr vert="horz" lIns="106445" tIns="53223" rIns="106445" bIns="53223" rtlCol="0"/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1885" y="0"/>
            <a:ext cx="4279067" cy="340721"/>
          </a:xfrm>
          <a:prstGeom prst="rect">
            <a:avLst/>
          </a:prstGeom>
        </p:spPr>
        <p:txBody>
          <a:bodyPr vert="horz" lIns="106445" tIns="53223" rIns="106445" bIns="53223" rtlCol="0"/>
          <a:lstStyle>
            <a:lvl1pPr algn="r">
              <a:defRPr sz="1400"/>
            </a:lvl1pPr>
          </a:lstStyle>
          <a:p>
            <a:fld id="{1D64D0F1-EA14-754B-9903-393961F89662}" type="datetimeFigureOut">
              <a:rPr lang="ru-RU" smtClean="0"/>
              <a:pPr/>
              <a:t>21.07.2022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3538" y="850900"/>
            <a:ext cx="4065587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445" tIns="53223" rIns="106445" bIns="5322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610" y="3271330"/>
            <a:ext cx="7897446" cy="2677681"/>
          </a:xfrm>
          <a:prstGeom prst="rect">
            <a:avLst/>
          </a:prstGeom>
        </p:spPr>
        <p:txBody>
          <a:bodyPr vert="horz" lIns="106445" tIns="53223" rIns="106445" bIns="5322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956"/>
            <a:ext cx="4277356" cy="340719"/>
          </a:xfrm>
          <a:prstGeom prst="rect">
            <a:avLst/>
          </a:prstGeom>
        </p:spPr>
        <p:txBody>
          <a:bodyPr vert="horz" lIns="106445" tIns="53223" rIns="106445" bIns="53223" rtlCol="0" anchor="b"/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1885" y="6456956"/>
            <a:ext cx="4279067" cy="340719"/>
          </a:xfrm>
          <a:prstGeom prst="rect">
            <a:avLst/>
          </a:prstGeom>
        </p:spPr>
        <p:txBody>
          <a:bodyPr vert="horz" lIns="106445" tIns="53223" rIns="106445" bIns="53223" rtlCol="0" anchor="b"/>
          <a:lstStyle>
            <a:lvl1pPr algn="r">
              <a:defRPr sz="1400"/>
            </a:lvl1pPr>
          </a:lstStyle>
          <a:p>
            <a:fld id="{DB4FDDE9-D213-8343-95EC-FBDA8168D8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0865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41404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41404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7/21/2022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41404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7/21/2022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03113" y="4864696"/>
            <a:ext cx="153670" cy="201295"/>
          </a:xfrm>
          <a:custGeom>
            <a:avLst/>
            <a:gdLst/>
            <a:ahLst/>
            <a:cxnLst/>
            <a:rect l="l" t="t" r="r" b="b"/>
            <a:pathLst>
              <a:path w="153670" h="201295">
                <a:moveTo>
                  <a:pt x="153593" y="0"/>
                </a:moveTo>
                <a:lnTo>
                  <a:pt x="0" y="102311"/>
                </a:lnTo>
                <a:lnTo>
                  <a:pt x="153593" y="200736"/>
                </a:lnTo>
                <a:lnTo>
                  <a:pt x="153593" y="0"/>
                </a:lnTo>
                <a:close/>
              </a:path>
            </a:pathLst>
          </a:custGeom>
          <a:solidFill>
            <a:srgbClr val="D322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717828" y="4967008"/>
            <a:ext cx="439420" cy="190500"/>
          </a:xfrm>
          <a:custGeom>
            <a:avLst/>
            <a:gdLst/>
            <a:ahLst/>
            <a:cxnLst/>
            <a:rect l="l" t="t" r="r" b="b"/>
            <a:pathLst>
              <a:path w="439420" h="190500">
                <a:moveTo>
                  <a:pt x="285280" y="0"/>
                </a:moveTo>
                <a:lnTo>
                  <a:pt x="0" y="190080"/>
                </a:lnTo>
                <a:lnTo>
                  <a:pt x="438886" y="190080"/>
                </a:lnTo>
                <a:lnTo>
                  <a:pt x="438886" y="98424"/>
                </a:lnTo>
                <a:lnTo>
                  <a:pt x="285280" y="0"/>
                </a:lnTo>
                <a:close/>
              </a:path>
            </a:pathLst>
          </a:custGeom>
          <a:solidFill>
            <a:srgbClr val="FA34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438712" y="120167"/>
            <a:ext cx="593090" cy="408940"/>
          </a:xfrm>
          <a:custGeom>
            <a:avLst/>
            <a:gdLst/>
            <a:ahLst/>
            <a:cxnLst/>
            <a:rect l="l" t="t" r="r" b="b"/>
            <a:pathLst>
              <a:path w="593090" h="408940">
                <a:moveTo>
                  <a:pt x="590524" y="0"/>
                </a:moveTo>
                <a:lnTo>
                  <a:pt x="189839" y="0"/>
                </a:lnTo>
                <a:lnTo>
                  <a:pt x="188010" y="1130"/>
                </a:lnTo>
                <a:lnTo>
                  <a:pt x="187198" y="2946"/>
                </a:lnTo>
                <a:lnTo>
                  <a:pt x="0" y="404355"/>
                </a:lnTo>
                <a:lnTo>
                  <a:pt x="4038" y="408762"/>
                </a:lnTo>
                <a:lnTo>
                  <a:pt x="591477" y="194957"/>
                </a:lnTo>
                <a:lnTo>
                  <a:pt x="592823" y="193014"/>
                </a:lnTo>
                <a:lnTo>
                  <a:pt x="592823" y="2286"/>
                </a:lnTo>
                <a:lnTo>
                  <a:pt x="590524" y="0"/>
                </a:lnTo>
                <a:close/>
              </a:path>
            </a:pathLst>
          </a:custGeom>
          <a:solidFill>
            <a:srgbClr val="FA34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635745" y="129810"/>
            <a:ext cx="384810" cy="175260"/>
          </a:xfrm>
          <a:custGeom>
            <a:avLst/>
            <a:gdLst/>
            <a:ahLst/>
            <a:cxnLst/>
            <a:rect l="l" t="t" r="r" b="b"/>
            <a:pathLst>
              <a:path w="384809" h="175260">
                <a:moveTo>
                  <a:pt x="333578" y="123405"/>
                </a:moveTo>
                <a:lnTo>
                  <a:pt x="326402" y="123405"/>
                </a:lnTo>
                <a:lnTo>
                  <a:pt x="326402" y="174561"/>
                </a:lnTo>
                <a:lnTo>
                  <a:pt x="334683" y="174561"/>
                </a:lnTo>
                <a:lnTo>
                  <a:pt x="340052" y="155778"/>
                </a:lnTo>
                <a:lnTo>
                  <a:pt x="333578" y="155778"/>
                </a:lnTo>
                <a:lnTo>
                  <a:pt x="333578" y="123405"/>
                </a:lnTo>
                <a:close/>
              </a:path>
              <a:path w="384809" h="175260">
                <a:moveTo>
                  <a:pt x="351929" y="138506"/>
                </a:moveTo>
                <a:lnTo>
                  <a:pt x="344703" y="138506"/>
                </a:lnTo>
                <a:lnTo>
                  <a:pt x="344703" y="174561"/>
                </a:lnTo>
                <a:lnTo>
                  <a:pt x="351929" y="174561"/>
                </a:lnTo>
                <a:lnTo>
                  <a:pt x="351929" y="138506"/>
                </a:lnTo>
                <a:close/>
              </a:path>
              <a:path w="384809" h="175260">
                <a:moveTo>
                  <a:pt x="351929" y="123405"/>
                </a:moveTo>
                <a:lnTo>
                  <a:pt x="343077" y="123405"/>
                </a:lnTo>
                <a:lnTo>
                  <a:pt x="336524" y="144525"/>
                </a:lnTo>
                <a:lnTo>
                  <a:pt x="333578" y="155778"/>
                </a:lnTo>
                <a:lnTo>
                  <a:pt x="340052" y="155778"/>
                </a:lnTo>
                <a:lnTo>
                  <a:pt x="341388" y="151104"/>
                </a:lnTo>
                <a:lnTo>
                  <a:pt x="344703" y="138506"/>
                </a:lnTo>
                <a:lnTo>
                  <a:pt x="351929" y="138506"/>
                </a:lnTo>
                <a:lnTo>
                  <a:pt x="351929" y="123405"/>
                </a:lnTo>
                <a:close/>
              </a:path>
              <a:path w="384809" h="175260">
                <a:moveTo>
                  <a:pt x="316598" y="122821"/>
                </a:moveTo>
                <a:lnTo>
                  <a:pt x="300786" y="122821"/>
                </a:lnTo>
                <a:lnTo>
                  <a:pt x="296710" y="127507"/>
                </a:lnTo>
                <a:lnTo>
                  <a:pt x="296710" y="170472"/>
                </a:lnTo>
                <a:lnTo>
                  <a:pt x="300786" y="175158"/>
                </a:lnTo>
                <a:lnTo>
                  <a:pt x="316598" y="175158"/>
                </a:lnTo>
                <a:lnTo>
                  <a:pt x="320687" y="170472"/>
                </a:lnTo>
                <a:lnTo>
                  <a:pt x="320687" y="167766"/>
                </a:lnTo>
                <a:lnTo>
                  <a:pt x="306362" y="167766"/>
                </a:lnTo>
                <a:lnTo>
                  <a:pt x="304723" y="166471"/>
                </a:lnTo>
                <a:lnTo>
                  <a:pt x="304723" y="131521"/>
                </a:lnTo>
                <a:lnTo>
                  <a:pt x="306362" y="130098"/>
                </a:lnTo>
                <a:lnTo>
                  <a:pt x="320687" y="130098"/>
                </a:lnTo>
                <a:lnTo>
                  <a:pt x="320687" y="127507"/>
                </a:lnTo>
                <a:lnTo>
                  <a:pt x="316598" y="122821"/>
                </a:lnTo>
                <a:close/>
              </a:path>
              <a:path w="384809" h="175260">
                <a:moveTo>
                  <a:pt x="320687" y="155486"/>
                </a:moveTo>
                <a:lnTo>
                  <a:pt x="313067" y="155486"/>
                </a:lnTo>
                <a:lnTo>
                  <a:pt x="313067" y="166471"/>
                </a:lnTo>
                <a:lnTo>
                  <a:pt x="311467" y="167766"/>
                </a:lnTo>
                <a:lnTo>
                  <a:pt x="320687" y="167766"/>
                </a:lnTo>
                <a:lnTo>
                  <a:pt x="320687" y="155486"/>
                </a:lnTo>
                <a:close/>
              </a:path>
              <a:path w="384809" h="175260">
                <a:moveTo>
                  <a:pt x="320687" y="130098"/>
                </a:moveTo>
                <a:lnTo>
                  <a:pt x="311467" y="130098"/>
                </a:lnTo>
                <a:lnTo>
                  <a:pt x="313067" y="131521"/>
                </a:lnTo>
                <a:lnTo>
                  <a:pt x="313067" y="140652"/>
                </a:lnTo>
                <a:lnTo>
                  <a:pt x="320687" y="140652"/>
                </a:lnTo>
                <a:lnTo>
                  <a:pt x="320687" y="130098"/>
                </a:lnTo>
                <a:close/>
              </a:path>
              <a:path w="384809" h="175260">
                <a:moveTo>
                  <a:pt x="287172" y="122821"/>
                </a:moveTo>
                <a:lnTo>
                  <a:pt x="271373" y="122821"/>
                </a:lnTo>
                <a:lnTo>
                  <a:pt x="267284" y="127507"/>
                </a:lnTo>
                <a:lnTo>
                  <a:pt x="267284" y="170472"/>
                </a:lnTo>
                <a:lnTo>
                  <a:pt x="271373" y="175158"/>
                </a:lnTo>
                <a:lnTo>
                  <a:pt x="287172" y="175158"/>
                </a:lnTo>
                <a:lnTo>
                  <a:pt x="291274" y="170472"/>
                </a:lnTo>
                <a:lnTo>
                  <a:pt x="291274" y="167766"/>
                </a:lnTo>
                <a:lnTo>
                  <a:pt x="276961" y="167766"/>
                </a:lnTo>
                <a:lnTo>
                  <a:pt x="275348" y="166471"/>
                </a:lnTo>
                <a:lnTo>
                  <a:pt x="275348" y="131521"/>
                </a:lnTo>
                <a:lnTo>
                  <a:pt x="276961" y="130098"/>
                </a:lnTo>
                <a:lnTo>
                  <a:pt x="291274" y="130098"/>
                </a:lnTo>
                <a:lnTo>
                  <a:pt x="291274" y="127507"/>
                </a:lnTo>
                <a:lnTo>
                  <a:pt x="287172" y="122821"/>
                </a:lnTo>
                <a:close/>
              </a:path>
              <a:path w="384809" h="175260">
                <a:moveTo>
                  <a:pt x="291274" y="155486"/>
                </a:moveTo>
                <a:lnTo>
                  <a:pt x="283654" y="155486"/>
                </a:lnTo>
                <a:lnTo>
                  <a:pt x="283654" y="166471"/>
                </a:lnTo>
                <a:lnTo>
                  <a:pt x="282041" y="167766"/>
                </a:lnTo>
                <a:lnTo>
                  <a:pt x="291274" y="167766"/>
                </a:lnTo>
                <a:lnTo>
                  <a:pt x="291274" y="155486"/>
                </a:lnTo>
                <a:close/>
              </a:path>
              <a:path w="384809" h="175260">
                <a:moveTo>
                  <a:pt x="291274" y="130098"/>
                </a:moveTo>
                <a:lnTo>
                  <a:pt x="282041" y="130098"/>
                </a:lnTo>
                <a:lnTo>
                  <a:pt x="283654" y="131521"/>
                </a:lnTo>
                <a:lnTo>
                  <a:pt x="283654" y="140652"/>
                </a:lnTo>
                <a:lnTo>
                  <a:pt x="291274" y="140652"/>
                </a:lnTo>
                <a:lnTo>
                  <a:pt x="291274" y="130098"/>
                </a:lnTo>
                <a:close/>
              </a:path>
              <a:path w="384809" h="175260">
                <a:moveTo>
                  <a:pt x="228460" y="123405"/>
                </a:moveTo>
                <a:lnTo>
                  <a:pt x="208559" y="123405"/>
                </a:lnTo>
                <a:lnTo>
                  <a:pt x="208559" y="174561"/>
                </a:lnTo>
                <a:lnTo>
                  <a:pt x="216598" y="174561"/>
                </a:lnTo>
                <a:lnTo>
                  <a:pt x="216598" y="155346"/>
                </a:lnTo>
                <a:lnTo>
                  <a:pt x="228460" y="155346"/>
                </a:lnTo>
                <a:lnTo>
                  <a:pt x="232384" y="150914"/>
                </a:lnTo>
                <a:lnTo>
                  <a:pt x="232384" y="148031"/>
                </a:lnTo>
                <a:lnTo>
                  <a:pt x="216598" y="148031"/>
                </a:lnTo>
                <a:lnTo>
                  <a:pt x="216598" y="130708"/>
                </a:lnTo>
                <a:lnTo>
                  <a:pt x="232384" y="130708"/>
                </a:lnTo>
                <a:lnTo>
                  <a:pt x="232384" y="127850"/>
                </a:lnTo>
                <a:lnTo>
                  <a:pt x="228460" y="123405"/>
                </a:lnTo>
                <a:close/>
              </a:path>
              <a:path w="384809" h="175260">
                <a:moveTo>
                  <a:pt x="232384" y="130708"/>
                </a:moveTo>
                <a:lnTo>
                  <a:pt x="222961" y="130708"/>
                </a:lnTo>
                <a:lnTo>
                  <a:pt x="224370" y="131876"/>
                </a:lnTo>
                <a:lnTo>
                  <a:pt x="224370" y="146862"/>
                </a:lnTo>
                <a:lnTo>
                  <a:pt x="222961" y="148031"/>
                </a:lnTo>
                <a:lnTo>
                  <a:pt x="232384" y="148031"/>
                </a:lnTo>
                <a:lnTo>
                  <a:pt x="232384" y="130708"/>
                </a:lnTo>
                <a:close/>
              </a:path>
              <a:path w="384809" h="175260">
                <a:moveTo>
                  <a:pt x="257416" y="122821"/>
                </a:moveTo>
                <a:lnTo>
                  <a:pt x="241604" y="122821"/>
                </a:lnTo>
                <a:lnTo>
                  <a:pt x="237324" y="127507"/>
                </a:lnTo>
                <a:lnTo>
                  <a:pt x="237324" y="170472"/>
                </a:lnTo>
                <a:lnTo>
                  <a:pt x="241604" y="175158"/>
                </a:lnTo>
                <a:lnTo>
                  <a:pt x="257416" y="175158"/>
                </a:lnTo>
                <a:lnTo>
                  <a:pt x="261721" y="170472"/>
                </a:lnTo>
                <a:lnTo>
                  <a:pt x="261721" y="167843"/>
                </a:lnTo>
                <a:lnTo>
                  <a:pt x="246964" y="167843"/>
                </a:lnTo>
                <a:lnTo>
                  <a:pt x="245338" y="166471"/>
                </a:lnTo>
                <a:lnTo>
                  <a:pt x="245338" y="131521"/>
                </a:lnTo>
                <a:lnTo>
                  <a:pt x="246964" y="130098"/>
                </a:lnTo>
                <a:lnTo>
                  <a:pt x="261721" y="130098"/>
                </a:lnTo>
                <a:lnTo>
                  <a:pt x="261721" y="127507"/>
                </a:lnTo>
                <a:lnTo>
                  <a:pt x="257416" y="122821"/>
                </a:lnTo>
                <a:close/>
              </a:path>
              <a:path w="384809" h="175260">
                <a:moveTo>
                  <a:pt x="261721" y="130098"/>
                </a:moveTo>
                <a:lnTo>
                  <a:pt x="252095" y="130098"/>
                </a:lnTo>
                <a:lnTo>
                  <a:pt x="253695" y="131521"/>
                </a:lnTo>
                <a:lnTo>
                  <a:pt x="253695" y="166471"/>
                </a:lnTo>
                <a:lnTo>
                  <a:pt x="252095" y="167843"/>
                </a:lnTo>
                <a:lnTo>
                  <a:pt x="261721" y="167843"/>
                </a:lnTo>
                <a:lnTo>
                  <a:pt x="261721" y="130098"/>
                </a:lnTo>
                <a:close/>
              </a:path>
              <a:path w="384809" h="175260">
                <a:moveTo>
                  <a:pt x="365442" y="123405"/>
                </a:moveTo>
                <a:lnTo>
                  <a:pt x="358267" y="123405"/>
                </a:lnTo>
                <a:lnTo>
                  <a:pt x="358267" y="174561"/>
                </a:lnTo>
                <a:lnTo>
                  <a:pt x="366509" y="174561"/>
                </a:lnTo>
                <a:lnTo>
                  <a:pt x="371929" y="155778"/>
                </a:lnTo>
                <a:lnTo>
                  <a:pt x="365442" y="155778"/>
                </a:lnTo>
                <a:lnTo>
                  <a:pt x="365442" y="123405"/>
                </a:lnTo>
                <a:close/>
              </a:path>
              <a:path w="384809" h="175260">
                <a:moveTo>
                  <a:pt x="383819" y="138506"/>
                </a:moveTo>
                <a:lnTo>
                  <a:pt x="376542" y="138506"/>
                </a:lnTo>
                <a:lnTo>
                  <a:pt x="376542" y="174561"/>
                </a:lnTo>
                <a:lnTo>
                  <a:pt x="383819" y="174561"/>
                </a:lnTo>
                <a:lnTo>
                  <a:pt x="383819" y="138506"/>
                </a:lnTo>
                <a:close/>
              </a:path>
              <a:path w="384809" h="175260">
                <a:moveTo>
                  <a:pt x="383819" y="123405"/>
                </a:moveTo>
                <a:lnTo>
                  <a:pt x="374942" y="123405"/>
                </a:lnTo>
                <a:lnTo>
                  <a:pt x="368363" y="144525"/>
                </a:lnTo>
                <a:lnTo>
                  <a:pt x="365442" y="155778"/>
                </a:lnTo>
                <a:lnTo>
                  <a:pt x="371929" y="155778"/>
                </a:lnTo>
                <a:lnTo>
                  <a:pt x="373278" y="151104"/>
                </a:lnTo>
                <a:lnTo>
                  <a:pt x="376542" y="138506"/>
                </a:lnTo>
                <a:lnTo>
                  <a:pt x="383819" y="138506"/>
                </a:lnTo>
                <a:lnTo>
                  <a:pt x="383819" y="123405"/>
                </a:lnTo>
                <a:close/>
              </a:path>
              <a:path w="384809" h="175260">
                <a:moveTo>
                  <a:pt x="248577" y="61429"/>
                </a:moveTo>
                <a:lnTo>
                  <a:pt x="232778" y="61429"/>
                </a:lnTo>
                <a:lnTo>
                  <a:pt x="228460" y="66078"/>
                </a:lnTo>
                <a:lnTo>
                  <a:pt x="228460" y="109067"/>
                </a:lnTo>
                <a:lnTo>
                  <a:pt x="232778" y="113741"/>
                </a:lnTo>
                <a:lnTo>
                  <a:pt x="248577" y="113741"/>
                </a:lnTo>
                <a:lnTo>
                  <a:pt x="252895" y="109067"/>
                </a:lnTo>
                <a:lnTo>
                  <a:pt x="252895" y="106451"/>
                </a:lnTo>
                <a:lnTo>
                  <a:pt x="238112" y="106451"/>
                </a:lnTo>
                <a:lnTo>
                  <a:pt x="236524" y="105054"/>
                </a:lnTo>
                <a:lnTo>
                  <a:pt x="236524" y="70091"/>
                </a:lnTo>
                <a:lnTo>
                  <a:pt x="238112" y="68706"/>
                </a:lnTo>
                <a:lnTo>
                  <a:pt x="252895" y="68706"/>
                </a:lnTo>
                <a:lnTo>
                  <a:pt x="252895" y="66078"/>
                </a:lnTo>
                <a:lnTo>
                  <a:pt x="248577" y="61429"/>
                </a:lnTo>
                <a:close/>
              </a:path>
              <a:path w="384809" h="175260">
                <a:moveTo>
                  <a:pt x="252895" y="68706"/>
                </a:moveTo>
                <a:lnTo>
                  <a:pt x="243243" y="68706"/>
                </a:lnTo>
                <a:lnTo>
                  <a:pt x="244868" y="70091"/>
                </a:lnTo>
                <a:lnTo>
                  <a:pt x="244868" y="105054"/>
                </a:lnTo>
                <a:lnTo>
                  <a:pt x="243243" y="106451"/>
                </a:lnTo>
                <a:lnTo>
                  <a:pt x="252895" y="106451"/>
                </a:lnTo>
                <a:lnTo>
                  <a:pt x="252895" y="68706"/>
                </a:lnTo>
                <a:close/>
              </a:path>
              <a:path w="384809" h="175260">
                <a:moveTo>
                  <a:pt x="383819" y="62001"/>
                </a:moveTo>
                <a:lnTo>
                  <a:pt x="375754" y="62001"/>
                </a:lnTo>
                <a:lnTo>
                  <a:pt x="375754" y="113169"/>
                </a:lnTo>
                <a:lnTo>
                  <a:pt x="383819" y="113169"/>
                </a:lnTo>
                <a:lnTo>
                  <a:pt x="383819" y="62001"/>
                </a:lnTo>
                <a:close/>
              </a:path>
              <a:path w="384809" h="175260">
                <a:moveTo>
                  <a:pt x="193344" y="62001"/>
                </a:moveTo>
                <a:lnTo>
                  <a:pt x="167957" y="62001"/>
                </a:lnTo>
                <a:lnTo>
                  <a:pt x="167957" y="113169"/>
                </a:lnTo>
                <a:lnTo>
                  <a:pt x="175983" y="113169"/>
                </a:lnTo>
                <a:lnTo>
                  <a:pt x="175983" y="69316"/>
                </a:lnTo>
                <a:lnTo>
                  <a:pt x="193344" y="69316"/>
                </a:lnTo>
                <a:lnTo>
                  <a:pt x="193344" y="62001"/>
                </a:lnTo>
                <a:close/>
              </a:path>
              <a:path w="384809" h="175260">
                <a:moveTo>
                  <a:pt x="193344" y="69316"/>
                </a:moveTo>
                <a:lnTo>
                  <a:pt x="185140" y="69316"/>
                </a:lnTo>
                <a:lnTo>
                  <a:pt x="185140" y="113169"/>
                </a:lnTo>
                <a:lnTo>
                  <a:pt x="193344" y="113169"/>
                </a:lnTo>
                <a:lnTo>
                  <a:pt x="193344" y="69316"/>
                </a:lnTo>
                <a:close/>
              </a:path>
              <a:path w="384809" h="175260">
                <a:moveTo>
                  <a:pt x="219633" y="62001"/>
                </a:moveTo>
                <a:lnTo>
                  <a:pt x="199745" y="62001"/>
                </a:lnTo>
                <a:lnTo>
                  <a:pt x="199745" y="113169"/>
                </a:lnTo>
                <a:lnTo>
                  <a:pt x="207784" y="113169"/>
                </a:lnTo>
                <a:lnTo>
                  <a:pt x="207784" y="93954"/>
                </a:lnTo>
                <a:lnTo>
                  <a:pt x="219633" y="93954"/>
                </a:lnTo>
                <a:lnTo>
                  <a:pt x="223558" y="89484"/>
                </a:lnTo>
                <a:lnTo>
                  <a:pt x="223558" y="86626"/>
                </a:lnTo>
                <a:lnTo>
                  <a:pt x="207784" y="86626"/>
                </a:lnTo>
                <a:lnTo>
                  <a:pt x="207784" y="69316"/>
                </a:lnTo>
                <a:lnTo>
                  <a:pt x="223558" y="69316"/>
                </a:lnTo>
                <a:lnTo>
                  <a:pt x="223558" y="66459"/>
                </a:lnTo>
                <a:lnTo>
                  <a:pt x="219633" y="62001"/>
                </a:lnTo>
                <a:close/>
              </a:path>
              <a:path w="384809" h="175260">
                <a:moveTo>
                  <a:pt x="223558" y="69316"/>
                </a:moveTo>
                <a:lnTo>
                  <a:pt x="214147" y="69316"/>
                </a:lnTo>
                <a:lnTo>
                  <a:pt x="215544" y="70484"/>
                </a:lnTo>
                <a:lnTo>
                  <a:pt x="215544" y="85470"/>
                </a:lnTo>
                <a:lnTo>
                  <a:pt x="214147" y="86626"/>
                </a:lnTo>
                <a:lnTo>
                  <a:pt x="223558" y="86626"/>
                </a:lnTo>
                <a:lnTo>
                  <a:pt x="223558" y="69316"/>
                </a:lnTo>
                <a:close/>
              </a:path>
              <a:path w="384809" h="175260">
                <a:moveTo>
                  <a:pt x="355358" y="62001"/>
                </a:moveTo>
                <a:lnTo>
                  <a:pt x="347306" y="62001"/>
                </a:lnTo>
                <a:lnTo>
                  <a:pt x="347306" y="113169"/>
                </a:lnTo>
                <a:lnTo>
                  <a:pt x="367195" y="113169"/>
                </a:lnTo>
                <a:lnTo>
                  <a:pt x="371157" y="108699"/>
                </a:lnTo>
                <a:lnTo>
                  <a:pt x="371157" y="105854"/>
                </a:lnTo>
                <a:lnTo>
                  <a:pt x="355358" y="105854"/>
                </a:lnTo>
                <a:lnTo>
                  <a:pt x="355358" y="88531"/>
                </a:lnTo>
                <a:lnTo>
                  <a:pt x="371157" y="88531"/>
                </a:lnTo>
                <a:lnTo>
                  <a:pt x="371157" y="85674"/>
                </a:lnTo>
                <a:lnTo>
                  <a:pt x="367195" y="81216"/>
                </a:lnTo>
                <a:lnTo>
                  <a:pt x="355358" y="81216"/>
                </a:lnTo>
                <a:lnTo>
                  <a:pt x="355358" y="62001"/>
                </a:lnTo>
                <a:close/>
              </a:path>
              <a:path w="384809" h="175260">
                <a:moveTo>
                  <a:pt x="371157" y="88531"/>
                </a:moveTo>
                <a:lnTo>
                  <a:pt x="361721" y="88531"/>
                </a:lnTo>
                <a:lnTo>
                  <a:pt x="363105" y="89712"/>
                </a:lnTo>
                <a:lnTo>
                  <a:pt x="363105" y="104686"/>
                </a:lnTo>
                <a:lnTo>
                  <a:pt x="361721" y="105854"/>
                </a:lnTo>
                <a:lnTo>
                  <a:pt x="371157" y="105854"/>
                </a:lnTo>
                <a:lnTo>
                  <a:pt x="371157" y="88531"/>
                </a:lnTo>
                <a:close/>
              </a:path>
              <a:path w="384809" h="175260">
                <a:moveTo>
                  <a:pt x="333794" y="69316"/>
                </a:moveTo>
                <a:lnTo>
                  <a:pt x="325716" y="69316"/>
                </a:lnTo>
                <a:lnTo>
                  <a:pt x="325716" y="113169"/>
                </a:lnTo>
                <a:lnTo>
                  <a:pt x="333794" y="113169"/>
                </a:lnTo>
                <a:lnTo>
                  <a:pt x="333794" y="69316"/>
                </a:lnTo>
                <a:close/>
              </a:path>
              <a:path w="384809" h="175260">
                <a:moveTo>
                  <a:pt x="342214" y="62001"/>
                </a:moveTo>
                <a:lnTo>
                  <a:pt x="317360" y="62001"/>
                </a:lnTo>
                <a:lnTo>
                  <a:pt x="317360" y="69316"/>
                </a:lnTo>
                <a:lnTo>
                  <a:pt x="342214" y="69316"/>
                </a:lnTo>
                <a:lnTo>
                  <a:pt x="342214" y="62001"/>
                </a:lnTo>
                <a:close/>
              </a:path>
              <a:path w="384809" h="175260">
                <a:moveTo>
                  <a:pt x="294665" y="62001"/>
                </a:moveTo>
                <a:lnTo>
                  <a:pt x="286626" y="62001"/>
                </a:lnTo>
                <a:lnTo>
                  <a:pt x="286626" y="113169"/>
                </a:lnTo>
                <a:lnTo>
                  <a:pt x="294665" y="113169"/>
                </a:lnTo>
                <a:lnTo>
                  <a:pt x="294665" y="97459"/>
                </a:lnTo>
                <a:lnTo>
                  <a:pt x="297154" y="92760"/>
                </a:lnTo>
                <a:lnTo>
                  <a:pt x="305177" y="92760"/>
                </a:lnTo>
                <a:lnTo>
                  <a:pt x="302044" y="84823"/>
                </a:lnTo>
                <a:lnTo>
                  <a:pt x="302311" y="84277"/>
                </a:lnTo>
                <a:lnTo>
                  <a:pt x="294665" y="84277"/>
                </a:lnTo>
                <a:lnTo>
                  <a:pt x="294665" y="62001"/>
                </a:lnTo>
                <a:close/>
              </a:path>
              <a:path w="384809" h="175260">
                <a:moveTo>
                  <a:pt x="305177" y="92760"/>
                </a:moveTo>
                <a:lnTo>
                  <a:pt x="297154" y="92760"/>
                </a:lnTo>
                <a:lnTo>
                  <a:pt x="304990" y="113169"/>
                </a:lnTo>
                <a:lnTo>
                  <a:pt x="313232" y="113169"/>
                </a:lnTo>
                <a:lnTo>
                  <a:pt x="305177" y="92760"/>
                </a:lnTo>
                <a:close/>
              </a:path>
              <a:path w="384809" h="175260">
                <a:moveTo>
                  <a:pt x="313232" y="62001"/>
                </a:moveTo>
                <a:lnTo>
                  <a:pt x="305181" y="62001"/>
                </a:lnTo>
                <a:lnTo>
                  <a:pt x="294665" y="84277"/>
                </a:lnTo>
                <a:lnTo>
                  <a:pt x="302311" y="84277"/>
                </a:lnTo>
                <a:lnTo>
                  <a:pt x="313232" y="62001"/>
                </a:lnTo>
                <a:close/>
              </a:path>
              <a:path w="384809" h="175260">
                <a:moveTo>
                  <a:pt x="280860" y="62001"/>
                </a:moveTo>
                <a:lnTo>
                  <a:pt x="258914" y="62001"/>
                </a:lnTo>
                <a:lnTo>
                  <a:pt x="258914" y="113169"/>
                </a:lnTo>
                <a:lnTo>
                  <a:pt x="280860" y="113169"/>
                </a:lnTo>
                <a:lnTo>
                  <a:pt x="280860" y="105854"/>
                </a:lnTo>
                <a:lnTo>
                  <a:pt x="266941" y="105854"/>
                </a:lnTo>
                <a:lnTo>
                  <a:pt x="266941" y="90868"/>
                </a:lnTo>
                <a:lnTo>
                  <a:pt x="277990" y="90868"/>
                </a:lnTo>
                <a:lnTo>
                  <a:pt x="277990" y="83565"/>
                </a:lnTo>
                <a:lnTo>
                  <a:pt x="266941" y="83565"/>
                </a:lnTo>
                <a:lnTo>
                  <a:pt x="266941" y="69316"/>
                </a:lnTo>
                <a:lnTo>
                  <a:pt x="280860" y="69316"/>
                </a:lnTo>
                <a:lnTo>
                  <a:pt x="280860" y="62001"/>
                </a:lnTo>
                <a:close/>
              </a:path>
              <a:path w="384809" h="175260">
                <a:moveTo>
                  <a:pt x="168046" y="609"/>
                </a:moveTo>
                <a:lnTo>
                  <a:pt x="160032" y="609"/>
                </a:lnTo>
                <a:lnTo>
                  <a:pt x="160032" y="51739"/>
                </a:lnTo>
                <a:lnTo>
                  <a:pt x="168046" y="51739"/>
                </a:lnTo>
                <a:lnTo>
                  <a:pt x="168046" y="29819"/>
                </a:lnTo>
                <a:lnTo>
                  <a:pt x="185369" y="29819"/>
                </a:lnTo>
                <a:lnTo>
                  <a:pt x="185369" y="22504"/>
                </a:lnTo>
                <a:lnTo>
                  <a:pt x="168046" y="22504"/>
                </a:lnTo>
                <a:lnTo>
                  <a:pt x="168046" y="609"/>
                </a:lnTo>
                <a:close/>
              </a:path>
              <a:path w="384809" h="175260">
                <a:moveTo>
                  <a:pt x="185369" y="29819"/>
                </a:moveTo>
                <a:lnTo>
                  <a:pt x="177190" y="29819"/>
                </a:lnTo>
                <a:lnTo>
                  <a:pt x="177190" y="51739"/>
                </a:lnTo>
                <a:lnTo>
                  <a:pt x="185369" y="51739"/>
                </a:lnTo>
                <a:lnTo>
                  <a:pt x="185369" y="29819"/>
                </a:lnTo>
                <a:close/>
              </a:path>
              <a:path w="384809" h="175260">
                <a:moveTo>
                  <a:pt x="185369" y="609"/>
                </a:moveTo>
                <a:lnTo>
                  <a:pt x="177190" y="609"/>
                </a:lnTo>
                <a:lnTo>
                  <a:pt x="177190" y="22504"/>
                </a:lnTo>
                <a:lnTo>
                  <a:pt x="185369" y="22504"/>
                </a:lnTo>
                <a:lnTo>
                  <a:pt x="185369" y="609"/>
                </a:lnTo>
                <a:close/>
              </a:path>
              <a:path w="384809" h="175260">
                <a:moveTo>
                  <a:pt x="149682" y="0"/>
                </a:moveTo>
                <a:lnTo>
                  <a:pt x="133908" y="0"/>
                </a:lnTo>
                <a:lnTo>
                  <a:pt x="129565" y="4686"/>
                </a:lnTo>
                <a:lnTo>
                  <a:pt x="129565" y="47650"/>
                </a:lnTo>
                <a:lnTo>
                  <a:pt x="133908" y="52349"/>
                </a:lnTo>
                <a:lnTo>
                  <a:pt x="149682" y="52349"/>
                </a:lnTo>
                <a:lnTo>
                  <a:pt x="154000" y="47650"/>
                </a:lnTo>
                <a:lnTo>
                  <a:pt x="154000" y="45021"/>
                </a:lnTo>
                <a:lnTo>
                  <a:pt x="139242" y="45021"/>
                </a:lnTo>
                <a:lnTo>
                  <a:pt x="137629" y="43649"/>
                </a:lnTo>
                <a:lnTo>
                  <a:pt x="137629" y="8699"/>
                </a:lnTo>
                <a:lnTo>
                  <a:pt x="139242" y="7315"/>
                </a:lnTo>
                <a:lnTo>
                  <a:pt x="154000" y="7315"/>
                </a:lnTo>
                <a:lnTo>
                  <a:pt x="154000" y="4686"/>
                </a:lnTo>
                <a:lnTo>
                  <a:pt x="149682" y="0"/>
                </a:lnTo>
                <a:close/>
              </a:path>
              <a:path w="384809" h="175260">
                <a:moveTo>
                  <a:pt x="154000" y="7315"/>
                </a:moveTo>
                <a:lnTo>
                  <a:pt x="144348" y="7315"/>
                </a:lnTo>
                <a:lnTo>
                  <a:pt x="145923" y="8699"/>
                </a:lnTo>
                <a:lnTo>
                  <a:pt x="145923" y="43649"/>
                </a:lnTo>
                <a:lnTo>
                  <a:pt x="144348" y="45021"/>
                </a:lnTo>
                <a:lnTo>
                  <a:pt x="154000" y="45021"/>
                </a:lnTo>
                <a:lnTo>
                  <a:pt x="154000" y="7315"/>
                </a:lnTo>
                <a:close/>
              </a:path>
              <a:path w="384809" h="175260">
                <a:moveTo>
                  <a:pt x="384670" y="609"/>
                </a:moveTo>
                <a:lnTo>
                  <a:pt x="362737" y="609"/>
                </a:lnTo>
                <a:lnTo>
                  <a:pt x="362737" y="51739"/>
                </a:lnTo>
                <a:lnTo>
                  <a:pt x="384670" y="51739"/>
                </a:lnTo>
                <a:lnTo>
                  <a:pt x="384670" y="44449"/>
                </a:lnTo>
                <a:lnTo>
                  <a:pt x="370751" y="44449"/>
                </a:lnTo>
                <a:lnTo>
                  <a:pt x="370751" y="29451"/>
                </a:lnTo>
                <a:lnTo>
                  <a:pt x="381838" y="29451"/>
                </a:lnTo>
                <a:lnTo>
                  <a:pt x="381838" y="22148"/>
                </a:lnTo>
                <a:lnTo>
                  <a:pt x="370751" y="22148"/>
                </a:lnTo>
                <a:lnTo>
                  <a:pt x="370751" y="7899"/>
                </a:lnTo>
                <a:lnTo>
                  <a:pt x="384670" y="7899"/>
                </a:lnTo>
                <a:lnTo>
                  <a:pt x="384670" y="609"/>
                </a:lnTo>
                <a:close/>
              </a:path>
              <a:path w="384809" h="175260">
                <a:moveTo>
                  <a:pt x="210527" y="609"/>
                </a:moveTo>
                <a:lnTo>
                  <a:pt x="198767" y="609"/>
                </a:lnTo>
                <a:lnTo>
                  <a:pt x="190563" y="51739"/>
                </a:lnTo>
                <a:lnTo>
                  <a:pt x="197942" y="51739"/>
                </a:lnTo>
                <a:lnTo>
                  <a:pt x="199364" y="42481"/>
                </a:lnTo>
                <a:lnTo>
                  <a:pt x="217256" y="42481"/>
                </a:lnTo>
                <a:lnTo>
                  <a:pt x="216140" y="35534"/>
                </a:lnTo>
                <a:lnTo>
                  <a:pt x="200380" y="35534"/>
                </a:lnTo>
                <a:lnTo>
                  <a:pt x="204254" y="9664"/>
                </a:lnTo>
                <a:lnTo>
                  <a:pt x="211983" y="9664"/>
                </a:lnTo>
                <a:lnTo>
                  <a:pt x="210527" y="609"/>
                </a:lnTo>
                <a:close/>
              </a:path>
              <a:path w="384809" h="175260">
                <a:moveTo>
                  <a:pt x="217256" y="42481"/>
                </a:moveTo>
                <a:lnTo>
                  <a:pt x="209219" y="42481"/>
                </a:lnTo>
                <a:lnTo>
                  <a:pt x="210629" y="51739"/>
                </a:lnTo>
                <a:lnTo>
                  <a:pt x="218744" y="51739"/>
                </a:lnTo>
                <a:lnTo>
                  <a:pt x="217256" y="42481"/>
                </a:lnTo>
                <a:close/>
              </a:path>
              <a:path w="384809" h="175260">
                <a:moveTo>
                  <a:pt x="211983" y="9664"/>
                </a:moveTo>
                <a:lnTo>
                  <a:pt x="204254" y="9664"/>
                </a:lnTo>
                <a:lnTo>
                  <a:pt x="208127" y="35534"/>
                </a:lnTo>
                <a:lnTo>
                  <a:pt x="216140" y="35534"/>
                </a:lnTo>
                <a:lnTo>
                  <a:pt x="211983" y="9664"/>
                </a:lnTo>
                <a:close/>
              </a:path>
              <a:path w="384809" h="175260">
                <a:moveTo>
                  <a:pt x="71742" y="609"/>
                </a:moveTo>
                <a:lnTo>
                  <a:pt x="63690" y="609"/>
                </a:lnTo>
                <a:lnTo>
                  <a:pt x="63690" y="51739"/>
                </a:lnTo>
                <a:lnTo>
                  <a:pt x="84747" y="51739"/>
                </a:lnTo>
                <a:lnTo>
                  <a:pt x="84747" y="58623"/>
                </a:lnTo>
                <a:lnTo>
                  <a:pt x="92570" y="58623"/>
                </a:lnTo>
                <a:lnTo>
                  <a:pt x="92570" y="44602"/>
                </a:lnTo>
                <a:lnTo>
                  <a:pt x="89077" y="44602"/>
                </a:lnTo>
                <a:lnTo>
                  <a:pt x="89077" y="44449"/>
                </a:lnTo>
                <a:lnTo>
                  <a:pt x="71742" y="44449"/>
                </a:lnTo>
                <a:lnTo>
                  <a:pt x="71742" y="609"/>
                </a:lnTo>
                <a:close/>
              </a:path>
              <a:path w="384809" h="175260">
                <a:moveTo>
                  <a:pt x="89077" y="609"/>
                </a:moveTo>
                <a:lnTo>
                  <a:pt x="80873" y="609"/>
                </a:lnTo>
                <a:lnTo>
                  <a:pt x="80873" y="44449"/>
                </a:lnTo>
                <a:lnTo>
                  <a:pt x="89077" y="44449"/>
                </a:lnTo>
                <a:lnTo>
                  <a:pt x="89077" y="609"/>
                </a:lnTo>
                <a:close/>
              </a:path>
              <a:path w="384809" h="175260">
                <a:moveTo>
                  <a:pt x="296049" y="609"/>
                </a:moveTo>
                <a:lnTo>
                  <a:pt x="288036" y="609"/>
                </a:lnTo>
                <a:lnTo>
                  <a:pt x="288036" y="51739"/>
                </a:lnTo>
                <a:lnTo>
                  <a:pt x="296049" y="51739"/>
                </a:lnTo>
                <a:lnTo>
                  <a:pt x="296049" y="29819"/>
                </a:lnTo>
                <a:lnTo>
                  <a:pt x="313410" y="29819"/>
                </a:lnTo>
                <a:lnTo>
                  <a:pt x="313410" y="22504"/>
                </a:lnTo>
                <a:lnTo>
                  <a:pt x="296049" y="22504"/>
                </a:lnTo>
                <a:lnTo>
                  <a:pt x="296049" y="609"/>
                </a:lnTo>
                <a:close/>
              </a:path>
              <a:path w="384809" h="175260">
                <a:moveTo>
                  <a:pt x="313410" y="29819"/>
                </a:moveTo>
                <a:lnTo>
                  <a:pt x="305219" y="29819"/>
                </a:lnTo>
                <a:lnTo>
                  <a:pt x="305219" y="51739"/>
                </a:lnTo>
                <a:lnTo>
                  <a:pt x="313410" y="51739"/>
                </a:lnTo>
                <a:lnTo>
                  <a:pt x="313410" y="29819"/>
                </a:lnTo>
                <a:close/>
              </a:path>
              <a:path w="384809" h="175260">
                <a:moveTo>
                  <a:pt x="313410" y="609"/>
                </a:moveTo>
                <a:lnTo>
                  <a:pt x="305219" y="609"/>
                </a:lnTo>
                <a:lnTo>
                  <a:pt x="305219" y="22504"/>
                </a:lnTo>
                <a:lnTo>
                  <a:pt x="313410" y="22504"/>
                </a:lnTo>
                <a:lnTo>
                  <a:pt x="313410" y="609"/>
                </a:lnTo>
                <a:close/>
              </a:path>
              <a:path w="384809" h="175260">
                <a:moveTo>
                  <a:pt x="266509" y="609"/>
                </a:moveTo>
                <a:lnTo>
                  <a:pt x="258483" y="609"/>
                </a:lnTo>
                <a:lnTo>
                  <a:pt x="258483" y="51739"/>
                </a:lnTo>
                <a:lnTo>
                  <a:pt x="278358" y="51739"/>
                </a:lnTo>
                <a:lnTo>
                  <a:pt x="282295" y="47320"/>
                </a:lnTo>
                <a:lnTo>
                  <a:pt x="282295" y="44449"/>
                </a:lnTo>
                <a:lnTo>
                  <a:pt x="266509" y="44449"/>
                </a:lnTo>
                <a:lnTo>
                  <a:pt x="266509" y="27139"/>
                </a:lnTo>
                <a:lnTo>
                  <a:pt x="282295" y="27139"/>
                </a:lnTo>
                <a:lnTo>
                  <a:pt x="282295" y="24282"/>
                </a:lnTo>
                <a:lnTo>
                  <a:pt x="278358" y="19837"/>
                </a:lnTo>
                <a:lnTo>
                  <a:pt x="266509" y="19837"/>
                </a:lnTo>
                <a:lnTo>
                  <a:pt x="266509" y="609"/>
                </a:lnTo>
                <a:close/>
              </a:path>
              <a:path w="384809" h="175260">
                <a:moveTo>
                  <a:pt x="282295" y="27139"/>
                </a:moveTo>
                <a:lnTo>
                  <a:pt x="272859" y="27139"/>
                </a:lnTo>
                <a:lnTo>
                  <a:pt x="274294" y="28295"/>
                </a:lnTo>
                <a:lnTo>
                  <a:pt x="274294" y="43281"/>
                </a:lnTo>
                <a:lnTo>
                  <a:pt x="272859" y="44449"/>
                </a:lnTo>
                <a:lnTo>
                  <a:pt x="282295" y="44449"/>
                </a:lnTo>
                <a:lnTo>
                  <a:pt x="282295" y="27139"/>
                </a:lnTo>
                <a:close/>
              </a:path>
              <a:path w="384809" h="175260">
                <a:moveTo>
                  <a:pt x="327837" y="609"/>
                </a:moveTo>
                <a:lnTo>
                  <a:pt x="319811" y="609"/>
                </a:lnTo>
                <a:lnTo>
                  <a:pt x="319811" y="51739"/>
                </a:lnTo>
                <a:lnTo>
                  <a:pt x="339699" y="51739"/>
                </a:lnTo>
                <a:lnTo>
                  <a:pt x="343623" y="47320"/>
                </a:lnTo>
                <a:lnTo>
                  <a:pt x="343623" y="44449"/>
                </a:lnTo>
                <a:lnTo>
                  <a:pt x="327837" y="44449"/>
                </a:lnTo>
                <a:lnTo>
                  <a:pt x="327837" y="27139"/>
                </a:lnTo>
                <a:lnTo>
                  <a:pt x="343623" y="27139"/>
                </a:lnTo>
                <a:lnTo>
                  <a:pt x="343623" y="24282"/>
                </a:lnTo>
                <a:lnTo>
                  <a:pt x="339699" y="19837"/>
                </a:lnTo>
                <a:lnTo>
                  <a:pt x="327837" y="19837"/>
                </a:lnTo>
                <a:lnTo>
                  <a:pt x="327837" y="609"/>
                </a:lnTo>
                <a:close/>
              </a:path>
              <a:path w="384809" h="175260">
                <a:moveTo>
                  <a:pt x="343623" y="27139"/>
                </a:moveTo>
                <a:lnTo>
                  <a:pt x="334213" y="27139"/>
                </a:lnTo>
                <a:lnTo>
                  <a:pt x="335610" y="28295"/>
                </a:lnTo>
                <a:lnTo>
                  <a:pt x="335610" y="43281"/>
                </a:lnTo>
                <a:lnTo>
                  <a:pt x="334213" y="44449"/>
                </a:lnTo>
                <a:lnTo>
                  <a:pt x="343623" y="44449"/>
                </a:lnTo>
                <a:lnTo>
                  <a:pt x="343623" y="27139"/>
                </a:lnTo>
                <a:close/>
              </a:path>
              <a:path w="384809" h="175260">
                <a:moveTo>
                  <a:pt x="251942" y="609"/>
                </a:moveTo>
                <a:lnTo>
                  <a:pt x="229222" y="609"/>
                </a:lnTo>
                <a:lnTo>
                  <a:pt x="227711" y="43992"/>
                </a:lnTo>
                <a:lnTo>
                  <a:pt x="226568" y="44526"/>
                </a:lnTo>
                <a:lnTo>
                  <a:pt x="222923" y="44526"/>
                </a:lnTo>
                <a:lnTo>
                  <a:pt x="222923" y="51815"/>
                </a:lnTo>
                <a:lnTo>
                  <a:pt x="232219" y="51815"/>
                </a:lnTo>
                <a:lnTo>
                  <a:pt x="235559" y="48158"/>
                </a:lnTo>
                <a:lnTo>
                  <a:pt x="235864" y="38836"/>
                </a:lnTo>
                <a:lnTo>
                  <a:pt x="236753" y="7899"/>
                </a:lnTo>
                <a:lnTo>
                  <a:pt x="251942" y="7899"/>
                </a:lnTo>
                <a:lnTo>
                  <a:pt x="251942" y="609"/>
                </a:lnTo>
                <a:close/>
              </a:path>
              <a:path w="384809" h="175260">
                <a:moveTo>
                  <a:pt x="251942" y="7899"/>
                </a:moveTo>
                <a:lnTo>
                  <a:pt x="243725" y="7899"/>
                </a:lnTo>
                <a:lnTo>
                  <a:pt x="243725" y="51739"/>
                </a:lnTo>
                <a:lnTo>
                  <a:pt x="251942" y="51739"/>
                </a:lnTo>
                <a:lnTo>
                  <a:pt x="251942" y="7899"/>
                </a:lnTo>
                <a:close/>
              </a:path>
              <a:path w="384809" h="175260">
                <a:moveTo>
                  <a:pt x="105283" y="609"/>
                </a:moveTo>
                <a:lnTo>
                  <a:pt x="98094" y="609"/>
                </a:lnTo>
                <a:lnTo>
                  <a:pt x="98094" y="51739"/>
                </a:lnTo>
                <a:lnTo>
                  <a:pt x="106375" y="51739"/>
                </a:lnTo>
                <a:lnTo>
                  <a:pt x="111740" y="32981"/>
                </a:lnTo>
                <a:lnTo>
                  <a:pt x="105283" y="32981"/>
                </a:lnTo>
                <a:lnTo>
                  <a:pt x="105283" y="609"/>
                </a:lnTo>
                <a:close/>
              </a:path>
              <a:path w="384809" h="175260">
                <a:moveTo>
                  <a:pt x="123609" y="15735"/>
                </a:moveTo>
                <a:lnTo>
                  <a:pt x="116408" y="15735"/>
                </a:lnTo>
                <a:lnTo>
                  <a:pt x="116408" y="51739"/>
                </a:lnTo>
                <a:lnTo>
                  <a:pt x="123609" y="51739"/>
                </a:lnTo>
                <a:lnTo>
                  <a:pt x="123609" y="15735"/>
                </a:lnTo>
                <a:close/>
              </a:path>
              <a:path w="384809" h="175260">
                <a:moveTo>
                  <a:pt x="123609" y="609"/>
                </a:moveTo>
                <a:lnTo>
                  <a:pt x="114782" y="609"/>
                </a:lnTo>
                <a:lnTo>
                  <a:pt x="108204" y="21716"/>
                </a:lnTo>
                <a:lnTo>
                  <a:pt x="105283" y="32981"/>
                </a:lnTo>
                <a:lnTo>
                  <a:pt x="111740" y="32981"/>
                </a:lnTo>
                <a:lnTo>
                  <a:pt x="113080" y="28295"/>
                </a:lnTo>
                <a:lnTo>
                  <a:pt x="116408" y="15735"/>
                </a:lnTo>
                <a:lnTo>
                  <a:pt x="123609" y="15735"/>
                </a:lnTo>
                <a:lnTo>
                  <a:pt x="123609" y="609"/>
                </a:lnTo>
                <a:close/>
              </a:path>
              <a:path w="384809" h="175260">
                <a:moveTo>
                  <a:pt x="50431" y="609"/>
                </a:moveTo>
                <a:lnTo>
                  <a:pt x="38658" y="609"/>
                </a:lnTo>
                <a:lnTo>
                  <a:pt x="30454" y="51739"/>
                </a:lnTo>
                <a:lnTo>
                  <a:pt x="37846" y="51739"/>
                </a:lnTo>
                <a:lnTo>
                  <a:pt x="39243" y="42481"/>
                </a:lnTo>
                <a:lnTo>
                  <a:pt x="57150" y="42481"/>
                </a:lnTo>
                <a:lnTo>
                  <a:pt x="56035" y="35534"/>
                </a:lnTo>
                <a:lnTo>
                  <a:pt x="40271" y="35534"/>
                </a:lnTo>
                <a:lnTo>
                  <a:pt x="44145" y="9664"/>
                </a:lnTo>
                <a:lnTo>
                  <a:pt x="51884" y="9664"/>
                </a:lnTo>
                <a:lnTo>
                  <a:pt x="50431" y="609"/>
                </a:lnTo>
                <a:close/>
              </a:path>
              <a:path w="384809" h="175260">
                <a:moveTo>
                  <a:pt x="57150" y="42481"/>
                </a:moveTo>
                <a:lnTo>
                  <a:pt x="49136" y="42481"/>
                </a:lnTo>
                <a:lnTo>
                  <a:pt x="50507" y="51739"/>
                </a:lnTo>
                <a:lnTo>
                  <a:pt x="58635" y="51739"/>
                </a:lnTo>
                <a:lnTo>
                  <a:pt x="57150" y="42481"/>
                </a:lnTo>
                <a:close/>
              </a:path>
              <a:path w="384809" h="175260">
                <a:moveTo>
                  <a:pt x="51884" y="9664"/>
                </a:moveTo>
                <a:lnTo>
                  <a:pt x="44145" y="9664"/>
                </a:lnTo>
                <a:lnTo>
                  <a:pt x="48018" y="35534"/>
                </a:lnTo>
                <a:lnTo>
                  <a:pt x="56035" y="35534"/>
                </a:lnTo>
                <a:lnTo>
                  <a:pt x="51884" y="9664"/>
                </a:lnTo>
                <a:close/>
              </a:path>
              <a:path w="384809" h="175260">
                <a:moveTo>
                  <a:pt x="356285" y="609"/>
                </a:moveTo>
                <a:lnTo>
                  <a:pt x="348246" y="609"/>
                </a:lnTo>
                <a:lnTo>
                  <a:pt x="348246" y="51739"/>
                </a:lnTo>
                <a:lnTo>
                  <a:pt x="356285" y="51739"/>
                </a:lnTo>
                <a:lnTo>
                  <a:pt x="356285" y="609"/>
                </a:lnTo>
                <a:close/>
              </a:path>
              <a:path w="384809" h="175260">
                <a:moveTo>
                  <a:pt x="8039" y="609"/>
                </a:moveTo>
                <a:lnTo>
                  <a:pt x="0" y="609"/>
                </a:lnTo>
                <a:lnTo>
                  <a:pt x="0" y="51739"/>
                </a:lnTo>
                <a:lnTo>
                  <a:pt x="8039" y="51739"/>
                </a:lnTo>
                <a:lnTo>
                  <a:pt x="8039" y="29819"/>
                </a:lnTo>
                <a:lnTo>
                  <a:pt x="25374" y="29819"/>
                </a:lnTo>
                <a:lnTo>
                  <a:pt x="25374" y="22504"/>
                </a:lnTo>
                <a:lnTo>
                  <a:pt x="8039" y="22504"/>
                </a:lnTo>
                <a:lnTo>
                  <a:pt x="8039" y="609"/>
                </a:lnTo>
                <a:close/>
              </a:path>
              <a:path w="384809" h="175260">
                <a:moveTo>
                  <a:pt x="25374" y="29819"/>
                </a:moveTo>
                <a:lnTo>
                  <a:pt x="17170" y="29819"/>
                </a:lnTo>
                <a:lnTo>
                  <a:pt x="17170" y="51739"/>
                </a:lnTo>
                <a:lnTo>
                  <a:pt x="25374" y="51739"/>
                </a:lnTo>
                <a:lnTo>
                  <a:pt x="25374" y="29819"/>
                </a:lnTo>
                <a:close/>
              </a:path>
              <a:path w="384809" h="175260">
                <a:moveTo>
                  <a:pt x="25374" y="609"/>
                </a:moveTo>
                <a:lnTo>
                  <a:pt x="17170" y="609"/>
                </a:lnTo>
                <a:lnTo>
                  <a:pt x="17170" y="22504"/>
                </a:lnTo>
                <a:lnTo>
                  <a:pt x="25374" y="22504"/>
                </a:lnTo>
                <a:lnTo>
                  <a:pt x="25374" y="6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7/21/2022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22205" y="1003543"/>
            <a:ext cx="3299589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41404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87E5346-BE59-7849-AF3F-CCF439FE79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931" y="-13045"/>
            <a:ext cx="3963683" cy="518864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6B361A6-8D45-564C-BDB6-18C05C2072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1300" y="3498850"/>
            <a:ext cx="2565400" cy="16637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786530A8-C49B-5E41-8390-D8BDDC0C1F0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344" y="734630"/>
            <a:ext cx="2292247" cy="1710089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4350" y="1666875"/>
            <a:ext cx="5334000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99720" algn="ctr">
              <a:lnSpc>
                <a:spcPct val="100000"/>
              </a:lnSpc>
              <a:spcBef>
                <a:spcPts val="95"/>
              </a:spcBef>
            </a:pPr>
            <a:r>
              <a:rPr lang="ru-RU" sz="3200" b="1" i="1" spc="-30" dirty="0" smtClean="0">
                <a:solidFill>
                  <a:srgbClr val="57585B"/>
                </a:solidFill>
              </a:rPr>
              <a:t>Меры поддержки внешнеэкономической деятельности</a:t>
            </a:r>
            <a:endParaRPr sz="3200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3788229" y="-4281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044950" y="479321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spc="-30" dirty="0" smtClean="0">
                <a:solidFill>
                  <a:srgbClr val="57585B"/>
                </a:solidFill>
                <a:latin typeface="Calibri"/>
                <a:ea typeface="+mj-ea"/>
                <a:cs typeface="Calibri"/>
              </a:rPr>
              <a:t>2022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51DBD418-0C47-B14C-8CAD-E42E5BC8EA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4696" y="4759170"/>
            <a:ext cx="622004" cy="40337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FA4B1D8-634B-D24E-B7D6-A8C48CC08A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223"/>
          <a:stretch>
            <a:fillRect/>
          </a:stretch>
        </p:blipFill>
        <p:spPr>
          <a:xfrm>
            <a:off x="0" y="-85725"/>
            <a:ext cx="2660652" cy="5248275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597150" y="295275"/>
            <a:ext cx="5486400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latin typeface="Calibri"/>
                <a:cs typeface="Calibri"/>
              </a:rPr>
              <a:t>Финансовые инструменты поддержки экспорта.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latin typeface="Calibri"/>
                <a:cs typeface="Calibri"/>
              </a:rPr>
              <a:t>Федеральные меры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18" name="object 32">
            <a:extLst>
              <a:ext uri="{FF2B5EF4-FFF2-40B4-BE49-F238E27FC236}">
                <a16:creationId xmlns:a16="http://schemas.microsoft.com/office/drawing/2014/main" xmlns="" id="{591A9B81-A1DD-D74C-B840-8C15C16DD568}"/>
              </a:ext>
            </a:extLst>
          </p:cNvPr>
          <p:cNvSpPr txBox="1"/>
          <p:nvPr/>
        </p:nvSpPr>
        <p:spPr>
          <a:xfrm>
            <a:off x="8915408" y="5019005"/>
            <a:ext cx="234942" cy="1025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815"/>
              </a:lnSpc>
            </a:pPr>
            <a:r>
              <a:rPr lang="ru-RU" sz="750" dirty="0" smtClean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750" dirty="0">
              <a:latin typeface="Calibri"/>
              <a:cs typeface="Calibri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092BE1D-70FF-8945-91E4-CB727F271E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3831" y="155913"/>
            <a:ext cx="712366" cy="531448"/>
          </a:xfrm>
          <a:prstGeom prst="rect">
            <a:avLst/>
          </a:prstGeom>
        </p:spPr>
      </p:pic>
      <p:sp>
        <p:nvSpPr>
          <p:cNvPr id="47" name="object 45"/>
          <p:cNvSpPr txBox="1"/>
          <p:nvPr/>
        </p:nvSpPr>
        <p:spPr>
          <a:xfrm>
            <a:off x="1606550" y="1133475"/>
            <a:ext cx="6858000" cy="398763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0795" rIns="0" bIns="0" rtlCol="0">
            <a:spAutoFit/>
          </a:bodyPr>
          <a:lstStyle/>
          <a:p>
            <a:pPr marL="87313" marR="5080">
              <a:lnSpc>
                <a:spcPct val="104600"/>
              </a:lnSpc>
              <a:spcBef>
                <a:spcPts val="85"/>
              </a:spcBef>
            </a:pPr>
            <a:endParaRPr lang="ru-RU" sz="500" b="1" i="1" dirty="0" smtClean="0">
              <a:latin typeface="Calibri"/>
              <a:cs typeface="Calibri"/>
            </a:endParaRPr>
          </a:p>
          <a:p>
            <a:pPr marL="87313" marR="5080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1. Поддержка предприятий, реализующих КППК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Постановление Правительства Российской Федерации от 23.02.2019 № 191;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Льготное кредитование инвестиционных проектов на территории Российской Федерации и за рубежом;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Субсидия до 50% ключевой ставки Банка России;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Проекты до 2026 года,  с началом экспорта в 2025 году;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Придельный объем до 60 млрд. рублей;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Предоставляется через государственную информационную систему промышленности.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endParaRPr lang="ru-RU" sz="1300" dirty="0" smtClean="0">
              <a:latin typeface="Calibri"/>
              <a:cs typeface="Calibri"/>
            </a:endParaRPr>
          </a:p>
          <a:p>
            <a:pPr marL="87313" marR="5080" indent="269875">
              <a:lnSpc>
                <a:spcPct val="104600"/>
              </a:lnSpc>
              <a:spcBef>
                <a:spcPts val="85"/>
              </a:spcBef>
              <a:buAutoNum type="arabicPeriod" startAt="2"/>
            </a:pPr>
            <a:r>
              <a:rPr lang="ru-RU" sz="1300" b="1" i="1" dirty="0" smtClean="0">
                <a:latin typeface="Calibri"/>
                <a:cs typeface="Calibri"/>
              </a:rPr>
              <a:t>Льготное кредитование  ВЭБ.РФ и </a:t>
            </a:r>
            <a:r>
              <a:rPr lang="ru-RU" sz="1400" b="1" i="1" dirty="0" smtClean="0"/>
              <a:t>АО «</a:t>
            </a:r>
            <a:r>
              <a:rPr lang="ru-RU" sz="1400" b="1" i="1" dirty="0" err="1" smtClean="0"/>
              <a:t>Росэксимбанк</a:t>
            </a:r>
            <a:r>
              <a:rPr lang="ru-RU" sz="1400" b="1" i="1" dirty="0" smtClean="0"/>
              <a:t>»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 </a:t>
            </a:r>
            <a:r>
              <a:rPr lang="ru-RU" sz="1300" dirty="0" smtClean="0">
                <a:cs typeface="Calibri"/>
              </a:rPr>
              <a:t>Постановления Правительства Российской Федерации от 13.12.2012 № 1302 и от 08.06.2015 № 566;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Льготное финансирование производства и экспортных поставок высокотехнологичной продукции – </a:t>
            </a:r>
            <a:r>
              <a:rPr lang="ru-RU" sz="1300" dirty="0" err="1" smtClean="0">
                <a:latin typeface="Calibri"/>
                <a:cs typeface="Calibri"/>
              </a:rPr>
              <a:t>предэкспортное</a:t>
            </a:r>
            <a:r>
              <a:rPr lang="ru-RU" sz="1300" dirty="0" smtClean="0">
                <a:latin typeface="Calibri"/>
                <a:cs typeface="Calibri"/>
              </a:rPr>
              <a:t> и </a:t>
            </a:r>
            <a:r>
              <a:rPr lang="ru-RU" sz="1300" dirty="0" err="1" smtClean="0">
                <a:latin typeface="Calibri"/>
                <a:cs typeface="Calibri"/>
              </a:rPr>
              <a:t>постэкспортное</a:t>
            </a:r>
            <a:r>
              <a:rPr lang="ru-RU" sz="1300" dirty="0" smtClean="0">
                <a:latin typeface="Calibri"/>
                <a:cs typeface="Calibri"/>
              </a:rPr>
              <a:t> финансирование.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endParaRPr lang="ru-RU" sz="1300" dirty="0" smtClean="0">
              <a:latin typeface="Calibri"/>
              <a:cs typeface="Calibri"/>
            </a:endParaRP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endParaRPr lang="ru-RU" sz="1300" dirty="0" smtClean="0">
              <a:latin typeface="Calibri"/>
              <a:cs typeface="Calibri"/>
            </a:endParaRPr>
          </a:p>
          <a:p>
            <a:pPr marL="342900" marR="5080" indent="-342900">
              <a:lnSpc>
                <a:spcPct val="104600"/>
              </a:lnSpc>
              <a:spcBef>
                <a:spcPts val="85"/>
              </a:spcBef>
            </a:pPr>
            <a:endParaRPr lang="ru-RU" sz="13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51DBD418-0C47-B14C-8CAD-E42E5BC8EA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4696" y="4759170"/>
            <a:ext cx="622004" cy="40337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FA4B1D8-634B-D24E-B7D6-A8C48CC08A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223"/>
          <a:stretch>
            <a:fillRect/>
          </a:stretch>
        </p:blipFill>
        <p:spPr>
          <a:xfrm>
            <a:off x="0" y="-85725"/>
            <a:ext cx="2660652" cy="5248275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597150" y="295275"/>
            <a:ext cx="54864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latin typeface="Calibri"/>
                <a:cs typeface="Calibri"/>
              </a:rPr>
              <a:t>Финансовые инструменты поддержки экспорта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18" name="object 32">
            <a:extLst>
              <a:ext uri="{FF2B5EF4-FFF2-40B4-BE49-F238E27FC236}">
                <a16:creationId xmlns:a16="http://schemas.microsoft.com/office/drawing/2014/main" xmlns="" id="{591A9B81-A1DD-D74C-B840-8C15C16DD568}"/>
              </a:ext>
            </a:extLst>
          </p:cNvPr>
          <p:cNvSpPr txBox="1"/>
          <p:nvPr/>
        </p:nvSpPr>
        <p:spPr>
          <a:xfrm>
            <a:off x="8915408" y="5019005"/>
            <a:ext cx="234942" cy="1025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815"/>
              </a:lnSpc>
            </a:pPr>
            <a:r>
              <a:rPr lang="ru-RU" sz="750" dirty="0" smtClean="0">
                <a:solidFill>
                  <a:schemeClr val="bg1"/>
                </a:solidFill>
                <a:latin typeface="Calibri"/>
                <a:cs typeface="Calibri"/>
              </a:rPr>
              <a:t>3</a:t>
            </a:r>
            <a:endParaRPr sz="7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092BE1D-70FF-8945-91E4-CB727F271E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3831" y="155913"/>
            <a:ext cx="712366" cy="531448"/>
          </a:xfrm>
          <a:prstGeom prst="rect">
            <a:avLst/>
          </a:prstGeom>
        </p:spPr>
      </p:pic>
      <p:sp>
        <p:nvSpPr>
          <p:cNvPr id="47" name="object 45"/>
          <p:cNvSpPr txBox="1"/>
          <p:nvPr/>
        </p:nvSpPr>
        <p:spPr>
          <a:xfrm>
            <a:off x="1682750" y="904875"/>
            <a:ext cx="6858000" cy="4231479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0795" rIns="0" bIns="0" rtlCol="0">
            <a:spAutoFit/>
          </a:bodyPr>
          <a:lstStyle/>
          <a:p>
            <a:pPr marR="5080" indent="182563">
              <a:lnSpc>
                <a:spcPct val="104600"/>
              </a:lnSpc>
              <a:spcBef>
                <a:spcPts val="85"/>
              </a:spcBef>
            </a:pPr>
            <a:endParaRPr lang="ru-RU" sz="500" b="1" i="1" dirty="0" smtClean="0">
              <a:latin typeface="Calibri"/>
              <a:cs typeface="Calibri"/>
            </a:endParaRPr>
          </a:p>
          <a:p>
            <a:pPr marR="5080" indent="182563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3.  Субсидия на </a:t>
            </a:r>
            <a:r>
              <a:rPr lang="ru-RU" sz="1300" b="1" i="1" dirty="0" smtClean="0">
                <a:latin typeface="Calibri"/>
                <a:cs typeface="Calibri"/>
              </a:rPr>
              <a:t>транспортировку (</a:t>
            </a:r>
            <a:r>
              <a:rPr lang="ru-RU" sz="1300" b="1" i="1" smtClean="0">
                <a:latin typeface="Calibri"/>
                <a:cs typeface="Calibri"/>
              </a:rPr>
              <a:t>анонс проекта изменений)</a:t>
            </a:r>
            <a:endParaRPr lang="ru-RU" sz="1300" b="1" i="1" dirty="0" smtClean="0">
              <a:latin typeface="Calibri"/>
              <a:cs typeface="Calibri"/>
            </a:endParaRP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Постановление Правительства Российской Федерации от 26.04.2017 № 496;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400" dirty="0" smtClean="0"/>
              <a:t>Компенсация до 80% расходов на транспортировку продукции за рубеж, но не более 25% от стоимости поставки (с 01.07.2022)</a:t>
            </a:r>
            <a:r>
              <a:rPr lang="ru-RU" sz="1300" dirty="0" smtClean="0">
                <a:latin typeface="Calibri"/>
                <a:cs typeface="Calibri"/>
              </a:rPr>
              <a:t>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В 2022 году в порядке очередности без проведения отбора заявок;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cs typeface="Calibri"/>
              </a:rPr>
              <a:t>Ретроспективный характер в 2022 году: в период с 01.07.2021 по 30.06.2022 </a:t>
            </a:r>
            <a:r>
              <a:rPr lang="ru-RU" sz="1300" dirty="0" smtClean="0">
                <a:latin typeface="Calibri"/>
                <a:cs typeface="Calibri"/>
              </a:rPr>
              <a:t>компенсация затрат не более 11% от стоимости поставки (исключения: </a:t>
            </a:r>
            <a:r>
              <a:rPr lang="ru-RU" sz="1400" dirty="0" smtClean="0"/>
              <a:t>продукция металлургической промышленности, минеральных удобрений, лесопромышленного комплекса)</a:t>
            </a:r>
            <a:r>
              <a:rPr lang="ru-RU" sz="1300" dirty="0" smtClean="0">
                <a:latin typeface="Calibri"/>
                <a:cs typeface="Calibri"/>
              </a:rPr>
              <a:t>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endParaRPr lang="ru-RU" sz="1300" dirty="0" smtClean="0">
              <a:latin typeface="Calibri"/>
              <a:cs typeface="Calibri"/>
            </a:endParaRPr>
          </a:p>
          <a:p>
            <a:pPr marR="5080" indent="182563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4.  </a:t>
            </a:r>
            <a:r>
              <a:rPr lang="ru-RU" sz="1400" b="1" i="1" dirty="0" smtClean="0"/>
              <a:t>Субсидия на сертификацию продукции, в том числе фармацевтической и медицинской промышленности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cs typeface="Calibri"/>
              </a:rPr>
              <a:t>Постановление Правительства Российской Федерации от 30.04.2021 № 687;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cs typeface="Calibri"/>
              </a:rPr>
              <a:t>Компенсация до 80% расходов  на сертификацию продукции и сертификацию лекарственных средств;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cs typeface="Calibri"/>
              </a:rPr>
              <a:t>Предельный размер субсидии на сертификацию до 50 млн. руб. на 1 проект, до 500 млн. руб. на 1 организацию;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cs typeface="Calibri"/>
              </a:rPr>
              <a:t>Предельный размер субсидии на сертификацию лекарственных средств до 500 млн. руб. на 1 проект, до 1 млрд. руб. на 1 организацию.</a:t>
            </a:r>
            <a:endParaRPr lang="ru-RU" sz="13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51DBD418-0C47-B14C-8CAD-E42E5BC8EA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4696" y="4759170"/>
            <a:ext cx="622004" cy="40337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FA4B1D8-634B-D24E-B7D6-A8C48CC08A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223"/>
          <a:stretch>
            <a:fillRect/>
          </a:stretch>
        </p:blipFill>
        <p:spPr>
          <a:xfrm>
            <a:off x="0" y="-85725"/>
            <a:ext cx="2660652" cy="5248275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597150" y="295275"/>
            <a:ext cx="54864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latin typeface="Calibri"/>
                <a:cs typeface="Calibri"/>
              </a:rPr>
              <a:t>Финансовые инструменты поддержки экспорта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18" name="object 32">
            <a:extLst>
              <a:ext uri="{FF2B5EF4-FFF2-40B4-BE49-F238E27FC236}">
                <a16:creationId xmlns:a16="http://schemas.microsoft.com/office/drawing/2014/main" xmlns="" id="{591A9B81-A1DD-D74C-B840-8C15C16DD568}"/>
              </a:ext>
            </a:extLst>
          </p:cNvPr>
          <p:cNvSpPr txBox="1"/>
          <p:nvPr/>
        </p:nvSpPr>
        <p:spPr>
          <a:xfrm>
            <a:off x="8915408" y="5019005"/>
            <a:ext cx="234942" cy="1025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815"/>
              </a:lnSpc>
            </a:pPr>
            <a:r>
              <a:rPr lang="ru-RU" sz="750" dirty="0" smtClean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750" dirty="0">
              <a:latin typeface="Calibri"/>
              <a:cs typeface="Calibri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092BE1D-70FF-8945-91E4-CB727F271E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3831" y="155913"/>
            <a:ext cx="712366" cy="531448"/>
          </a:xfrm>
          <a:prstGeom prst="rect">
            <a:avLst/>
          </a:prstGeom>
        </p:spPr>
      </p:pic>
      <p:sp>
        <p:nvSpPr>
          <p:cNvPr id="47" name="object 45"/>
          <p:cNvSpPr txBox="1"/>
          <p:nvPr/>
        </p:nvSpPr>
        <p:spPr>
          <a:xfrm>
            <a:off x="1377950" y="904875"/>
            <a:ext cx="6858000" cy="408458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0795" rIns="0" bIns="0" rtlCol="0">
            <a:spAutoFit/>
          </a:bodyPr>
          <a:lstStyle/>
          <a:p>
            <a:pPr marL="12700" marR="5080" indent="193675">
              <a:lnSpc>
                <a:spcPct val="104600"/>
              </a:lnSpc>
              <a:spcBef>
                <a:spcPts val="85"/>
              </a:spcBef>
            </a:pPr>
            <a:endParaRPr lang="ru-RU" sz="600" b="1" i="1" dirty="0" smtClean="0">
              <a:latin typeface="Calibri"/>
              <a:cs typeface="Calibri"/>
            </a:endParaRPr>
          </a:p>
          <a:p>
            <a:pPr marL="12700" marR="5080" indent="193675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5. Субсидия на реализацию мероприятий по продвижению продукции и услуг 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400" dirty="0" smtClean="0"/>
              <a:t>Постановление Правительства Российской Федерации от 28.03.2019 № 342</a:t>
            </a:r>
            <a:r>
              <a:rPr lang="ru-RU" sz="1300" dirty="0" smtClean="0">
                <a:latin typeface="Calibri"/>
                <a:cs typeface="Calibri"/>
              </a:rPr>
              <a:t>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err="1" smtClean="0">
                <a:latin typeface="Calibri"/>
                <a:cs typeface="Calibri"/>
              </a:rPr>
              <a:t>Софинансирование</a:t>
            </a:r>
            <a:r>
              <a:rPr lang="ru-RU" sz="1300" dirty="0" smtClean="0">
                <a:latin typeface="Calibri"/>
                <a:cs typeface="Calibri"/>
              </a:rPr>
              <a:t> части затрат, связанных с участием в выставочно-ярмарочных мероприятиях и деловых миссиях;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Предельный лимит: до 80% затрат для МСП, до 50% - для всех остальных компаний;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Получить поддержку возможно через ИС «Одно окно».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endParaRPr lang="ru-RU" sz="1300" dirty="0" smtClean="0">
              <a:latin typeface="Calibri"/>
              <a:cs typeface="Calibri"/>
            </a:endParaRPr>
          </a:p>
          <a:p>
            <a:pPr marR="5080" indent="198438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6. Субсидия на участие в международных выставочно-ярмарочных мероприятиях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Постановления Правительства Российской Федерации от 28.12.2020 № 2316;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Субсидирование части затрат на участия в международных выставках и мероприятиях;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Компенсации подлежат: расходы на аренду выставочной площади, необходимой мебели и оборудования, регистрационный сбор за участие;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Предельный лимит (на 1 мероприятие): 700 тыс. руб. для МСП, 2 млн. руб. для крупного бизнеса; 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Максимальное количество мероприятий в год – 3; 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Требование к результативности: наличие экспортного контракта по итогам мероприятия, стоимость объема которого должна превышать запрашиваемую сумму в 6 раз.</a:t>
            </a:r>
          </a:p>
          <a:p>
            <a:pPr marL="342900" marR="5080" indent="-342900">
              <a:lnSpc>
                <a:spcPct val="104600"/>
              </a:lnSpc>
              <a:spcBef>
                <a:spcPts val="85"/>
              </a:spcBef>
            </a:pPr>
            <a:endParaRPr lang="ru-RU" sz="13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51DBD418-0C47-B14C-8CAD-E42E5BC8EA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4696" y="4759170"/>
            <a:ext cx="622004" cy="40337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FA4B1D8-634B-D24E-B7D6-A8C48CC08A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223"/>
          <a:stretch>
            <a:fillRect/>
          </a:stretch>
        </p:blipFill>
        <p:spPr>
          <a:xfrm>
            <a:off x="0" y="-85725"/>
            <a:ext cx="2660652" cy="5248275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597150" y="295275"/>
            <a:ext cx="54864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latin typeface="Calibri"/>
                <a:cs typeface="Calibri"/>
              </a:rPr>
              <a:t>Финансовые инструменты поддержки экспорта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18" name="object 32">
            <a:extLst>
              <a:ext uri="{FF2B5EF4-FFF2-40B4-BE49-F238E27FC236}">
                <a16:creationId xmlns:a16="http://schemas.microsoft.com/office/drawing/2014/main" xmlns="" id="{591A9B81-A1DD-D74C-B840-8C15C16DD568}"/>
              </a:ext>
            </a:extLst>
          </p:cNvPr>
          <p:cNvSpPr txBox="1"/>
          <p:nvPr/>
        </p:nvSpPr>
        <p:spPr>
          <a:xfrm>
            <a:off x="8915408" y="5019675"/>
            <a:ext cx="234942" cy="1019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815"/>
              </a:lnSpc>
            </a:pPr>
            <a:r>
              <a:rPr lang="ru-RU" sz="750" dirty="0" smtClean="0">
                <a:solidFill>
                  <a:schemeClr val="bg1"/>
                </a:solidFill>
                <a:latin typeface="Calibri"/>
                <a:cs typeface="Calibri"/>
              </a:rPr>
              <a:t>5</a:t>
            </a:r>
            <a:endParaRPr sz="7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092BE1D-70FF-8945-91E4-CB727F271E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3831" y="155913"/>
            <a:ext cx="712366" cy="531448"/>
          </a:xfrm>
          <a:prstGeom prst="rect">
            <a:avLst/>
          </a:prstGeom>
        </p:spPr>
      </p:pic>
      <p:sp>
        <p:nvSpPr>
          <p:cNvPr id="8" name="object 45"/>
          <p:cNvSpPr txBox="1"/>
          <p:nvPr/>
        </p:nvSpPr>
        <p:spPr>
          <a:xfrm>
            <a:off x="1377950" y="904875"/>
            <a:ext cx="6858000" cy="37034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0795" rIns="0" bIns="0" rtlCol="0">
            <a:spAutoFit/>
          </a:bodyPr>
          <a:lstStyle/>
          <a:p>
            <a:pPr marL="12700" marR="5080" indent="193675">
              <a:lnSpc>
                <a:spcPct val="104600"/>
              </a:lnSpc>
              <a:spcBef>
                <a:spcPts val="85"/>
              </a:spcBef>
            </a:pPr>
            <a:endParaRPr lang="ru-RU" sz="600" b="1" i="1" dirty="0" smtClean="0">
              <a:latin typeface="Calibri"/>
              <a:cs typeface="Calibri"/>
            </a:endParaRPr>
          </a:p>
          <a:p>
            <a:pPr marL="12700" marR="5080" indent="193675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7. Субсидия на международные почтовые отправления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Постановление Правительства Российской Федерации от 25.12.2021 № 2488;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Могут воспользоваться продавцы и производители товаров, работающие с крупнейшими российскими </a:t>
            </a:r>
            <a:r>
              <a:rPr lang="ru-RU" sz="1300" dirty="0" err="1" smtClean="0">
                <a:latin typeface="Calibri"/>
                <a:cs typeface="Calibri"/>
              </a:rPr>
              <a:t>маркетплейсами</a:t>
            </a:r>
            <a:r>
              <a:rPr lang="ru-RU" sz="1300" dirty="0" smtClean="0">
                <a:latin typeface="Calibri"/>
                <a:cs typeface="Calibri"/>
              </a:rPr>
              <a:t>; 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Субсидия для предоставления льготных тарифов (скидка до 50%) владельцам </a:t>
            </a:r>
            <a:r>
              <a:rPr lang="ru-RU" sz="1300" dirty="0" err="1" smtClean="0">
                <a:latin typeface="Calibri"/>
                <a:cs typeface="Calibri"/>
              </a:rPr>
              <a:t>агрегаторов</a:t>
            </a:r>
            <a:r>
              <a:rPr lang="ru-RU" sz="1300" dirty="0" smtClean="0">
                <a:latin typeface="Calibri"/>
                <a:cs typeface="Calibri"/>
              </a:rPr>
              <a:t>, использующих почтовые отправления при экспорте продукции.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endParaRPr lang="ru-RU" sz="1300" dirty="0" smtClean="0">
              <a:latin typeface="Calibri"/>
              <a:cs typeface="Calibri"/>
            </a:endParaRPr>
          </a:p>
          <a:p>
            <a:pPr marR="5080" indent="198438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8. Поддержка предоставления гарантии обратного выкупа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Постановление Правительства Российской Федерации от 27.03.2021 № 457;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Возмещение  разницы между рыночной и льготной ценой товара (до 15%);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Могут воспользоваться производители сельскохозяйственной, строительно-дорожной техники и оборудования для пищевой и перерабатывающей промышленности;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Максимальный размер субсидии составит 5 млн. руб.;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Основное условие – обязательство дилера по обратному выкупу продукции у конечного покупателя (покупатель вправе вернуть дилеру оборудование).</a:t>
            </a:r>
          </a:p>
          <a:p>
            <a:pPr marL="342900" marR="5080" indent="-342900">
              <a:lnSpc>
                <a:spcPct val="104600"/>
              </a:lnSpc>
              <a:spcBef>
                <a:spcPts val="85"/>
              </a:spcBef>
            </a:pPr>
            <a:endParaRPr lang="ru-RU" sz="13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51DBD418-0C47-B14C-8CAD-E42E5BC8EA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4696" y="4759170"/>
            <a:ext cx="622004" cy="40337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FA4B1D8-634B-D24E-B7D6-A8C48CC08A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223"/>
          <a:stretch>
            <a:fillRect/>
          </a:stretch>
        </p:blipFill>
        <p:spPr>
          <a:xfrm>
            <a:off x="0" y="-85725"/>
            <a:ext cx="2660652" cy="5248275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597150" y="295275"/>
            <a:ext cx="54864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latin typeface="Calibri"/>
                <a:cs typeface="Calibri"/>
              </a:rPr>
              <a:t>Финансовые инструменты поддержки экспорта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18" name="object 32">
            <a:extLst>
              <a:ext uri="{FF2B5EF4-FFF2-40B4-BE49-F238E27FC236}">
                <a16:creationId xmlns:a16="http://schemas.microsoft.com/office/drawing/2014/main" xmlns="" id="{591A9B81-A1DD-D74C-B840-8C15C16DD568}"/>
              </a:ext>
            </a:extLst>
          </p:cNvPr>
          <p:cNvSpPr txBox="1"/>
          <p:nvPr/>
        </p:nvSpPr>
        <p:spPr>
          <a:xfrm>
            <a:off x="8915408" y="5019005"/>
            <a:ext cx="234942" cy="1025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815"/>
              </a:lnSpc>
            </a:pPr>
            <a:r>
              <a:rPr lang="ru-RU" sz="750" dirty="0" smtClean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750" dirty="0">
              <a:latin typeface="Calibri"/>
              <a:cs typeface="Calibri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092BE1D-70FF-8945-91E4-CB727F271E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3831" y="155913"/>
            <a:ext cx="712366" cy="531448"/>
          </a:xfrm>
          <a:prstGeom prst="rect">
            <a:avLst/>
          </a:prstGeom>
        </p:spPr>
      </p:pic>
      <p:sp>
        <p:nvSpPr>
          <p:cNvPr id="8" name="object 45"/>
          <p:cNvSpPr txBox="1"/>
          <p:nvPr/>
        </p:nvSpPr>
        <p:spPr>
          <a:xfrm>
            <a:off x="1377950" y="676275"/>
            <a:ext cx="6858000" cy="448627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0795" rIns="0" bIns="0" rtlCol="0">
            <a:spAutoFit/>
          </a:bodyPr>
          <a:lstStyle/>
          <a:p>
            <a:pPr marL="12700" marR="5080" indent="193675">
              <a:lnSpc>
                <a:spcPct val="104600"/>
              </a:lnSpc>
              <a:spcBef>
                <a:spcPts val="85"/>
              </a:spcBef>
            </a:pPr>
            <a:endParaRPr lang="ru-RU" sz="600" b="1" i="1" dirty="0" smtClean="0">
              <a:latin typeface="Calibri"/>
              <a:cs typeface="Calibri"/>
            </a:endParaRPr>
          </a:p>
          <a:p>
            <a:pPr marL="12700" marR="5080" indent="193675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9. Субсидия на НИОКР и </a:t>
            </a:r>
            <a:r>
              <a:rPr lang="ru-RU" sz="1300" b="1" i="1" dirty="0" err="1" smtClean="0">
                <a:latin typeface="Calibri"/>
                <a:cs typeface="Calibri"/>
              </a:rPr>
              <a:t>омологацию</a:t>
            </a:r>
            <a:endParaRPr lang="ru-RU" sz="1300" b="1" i="1" dirty="0" smtClean="0">
              <a:latin typeface="Calibri"/>
              <a:cs typeface="Calibri"/>
            </a:endParaRP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Постановление Правительства Российской Федерации от 18.06.2021 № 931;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Компенсация до 70% затрат на: оплату труда работников, подготовку лабораторий, закупку оборудования, комплектующих и сырья, аренду и содержание сооружений и оборудования, производство, тестирование и испытание опытных образцов и иное; 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Предельный размер (на 1 проект): до 900 млн. руб. на проведение НИОКР, до 200 млн. руб. на </a:t>
            </a:r>
            <a:r>
              <a:rPr lang="ru-RU" sz="1300" dirty="0" err="1" smtClean="0">
                <a:latin typeface="Calibri"/>
                <a:cs typeface="Calibri"/>
              </a:rPr>
              <a:t>омологацию</a:t>
            </a:r>
            <a:r>
              <a:rPr lang="ru-RU" sz="1300" dirty="0" smtClean="0">
                <a:latin typeface="Calibri"/>
                <a:cs typeface="Calibri"/>
              </a:rPr>
              <a:t>.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endParaRPr lang="ru-RU" sz="1300" dirty="0" smtClean="0">
              <a:latin typeface="Calibri"/>
              <a:cs typeface="Calibri"/>
            </a:endParaRPr>
          </a:p>
          <a:p>
            <a:pPr marR="5080" indent="198438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10. Субсидия на послепродажное обслуживание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Постановление Правительства Российской Федерации от 11.06.2021 №  900;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Компенсация до:</a:t>
            </a:r>
          </a:p>
          <a:p>
            <a:pPr marL="541338" marR="5080" indent="182563">
              <a:lnSpc>
                <a:spcPct val="104600"/>
              </a:lnSpc>
              <a:spcBef>
                <a:spcPts val="85"/>
              </a:spcBef>
              <a:buFont typeface="Arial" pitchFamily="34" charset="0"/>
              <a:buChar char="•"/>
            </a:pPr>
            <a:r>
              <a:rPr lang="ru-RU" sz="1300" dirty="0" smtClean="0">
                <a:latin typeface="Calibri"/>
                <a:cs typeface="Calibri"/>
              </a:rPr>
              <a:t>30% затрат на аренду помещений;</a:t>
            </a:r>
          </a:p>
          <a:p>
            <a:pPr marL="541338" marR="5080" indent="182563">
              <a:lnSpc>
                <a:spcPct val="104600"/>
              </a:lnSpc>
              <a:spcBef>
                <a:spcPts val="85"/>
              </a:spcBef>
              <a:buFont typeface="Arial" pitchFamily="34" charset="0"/>
              <a:buChar char="•"/>
            </a:pPr>
            <a:r>
              <a:rPr lang="ru-RU" sz="1300" dirty="0" smtClean="0">
                <a:latin typeface="Calibri"/>
                <a:cs typeface="Calibri"/>
              </a:rPr>
              <a:t>15% затрат на лизинговые платежи по оборудованию, необходимому для обслуживания по гарантийному или регламентированному ремонту;</a:t>
            </a:r>
          </a:p>
          <a:p>
            <a:pPr marL="541338" marR="5080" indent="182563">
              <a:lnSpc>
                <a:spcPct val="104600"/>
              </a:lnSpc>
              <a:spcBef>
                <a:spcPts val="85"/>
              </a:spcBef>
              <a:buFont typeface="Arial" pitchFamily="34" charset="0"/>
              <a:buChar char="•"/>
            </a:pPr>
            <a:r>
              <a:rPr lang="ru-RU" sz="1300" dirty="0" smtClean="0">
                <a:latin typeface="Calibri"/>
                <a:cs typeface="Calibri"/>
              </a:rPr>
              <a:t>50% затрат на доставку продукции и (или) запасных частей из РФ до </a:t>
            </a:r>
            <a:r>
              <a:rPr lang="ru-RU" sz="1300" dirty="0" err="1" smtClean="0">
                <a:latin typeface="Calibri"/>
                <a:cs typeface="Calibri"/>
              </a:rPr>
              <a:t>эксплуатантов</a:t>
            </a:r>
            <a:r>
              <a:rPr lang="ru-RU" sz="1300" dirty="0" smtClean="0">
                <a:latin typeface="Calibri"/>
                <a:cs typeface="Calibri"/>
              </a:rPr>
              <a:t>, сервисных центров и складов за рубежом;</a:t>
            </a:r>
          </a:p>
          <a:p>
            <a:pPr marL="541338" marR="5080" indent="182563">
              <a:lnSpc>
                <a:spcPct val="104600"/>
              </a:lnSpc>
              <a:spcBef>
                <a:spcPts val="85"/>
              </a:spcBef>
              <a:buFont typeface="Arial" pitchFamily="34" charset="0"/>
              <a:buChar char="•"/>
            </a:pPr>
            <a:r>
              <a:rPr lang="ru-RU" sz="1300" dirty="0" smtClean="0">
                <a:latin typeface="Calibri"/>
                <a:cs typeface="Calibri"/>
              </a:rPr>
              <a:t>15% стоимости </a:t>
            </a:r>
            <a:r>
              <a:rPr lang="ru-RU" sz="1300" dirty="0" err="1" smtClean="0">
                <a:latin typeface="Calibri"/>
                <a:cs typeface="Calibri"/>
              </a:rPr>
              <a:t>зап.частей</a:t>
            </a:r>
            <a:r>
              <a:rPr lang="ru-RU" sz="1300" dirty="0" smtClean="0">
                <a:latin typeface="Calibri"/>
                <a:cs typeface="Calibri"/>
              </a:rPr>
              <a:t> для гарантийного или регламентированного ремонта за рубежом;</a:t>
            </a:r>
          </a:p>
          <a:p>
            <a:pPr marL="541338" marR="5080" indent="182563">
              <a:lnSpc>
                <a:spcPct val="104600"/>
              </a:lnSpc>
              <a:spcBef>
                <a:spcPts val="85"/>
              </a:spcBef>
              <a:buFont typeface="Arial" pitchFamily="34" charset="0"/>
              <a:buChar char="•"/>
            </a:pPr>
            <a:r>
              <a:rPr lang="ru-RU" sz="1300" dirty="0" smtClean="0">
                <a:latin typeface="Calibri"/>
                <a:cs typeface="Calibri"/>
              </a:rPr>
              <a:t>50% затрат на подготовку (переподготовку) персонала, задействованного в системе ППО (но не более 5% от общей суммы компенсации).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51DBD418-0C47-B14C-8CAD-E42E5BC8EA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4696" y="4759170"/>
            <a:ext cx="622004" cy="40337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FA4B1D8-634B-D24E-B7D6-A8C48CC08A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223"/>
          <a:stretch>
            <a:fillRect/>
          </a:stretch>
        </p:blipFill>
        <p:spPr>
          <a:xfrm>
            <a:off x="0" y="-85725"/>
            <a:ext cx="2660652" cy="5248275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597150" y="295275"/>
            <a:ext cx="54864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latin typeface="Calibri"/>
                <a:cs typeface="Calibri"/>
              </a:rPr>
              <a:t>Финансовые инструменты поддержки экспорта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18" name="object 32">
            <a:extLst>
              <a:ext uri="{FF2B5EF4-FFF2-40B4-BE49-F238E27FC236}">
                <a16:creationId xmlns:a16="http://schemas.microsoft.com/office/drawing/2014/main" xmlns="" id="{591A9B81-A1DD-D74C-B840-8C15C16DD568}"/>
              </a:ext>
            </a:extLst>
          </p:cNvPr>
          <p:cNvSpPr txBox="1"/>
          <p:nvPr/>
        </p:nvSpPr>
        <p:spPr>
          <a:xfrm>
            <a:off x="8915408" y="5019675"/>
            <a:ext cx="234942" cy="1019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815"/>
              </a:lnSpc>
            </a:pPr>
            <a:r>
              <a:rPr lang="ru-RU" sz="750" dirty="0" smtClean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endParaRPr sz="750" dirty="0">
              <a:latin typeface="Calibri"/>
              <a:cs typeface="Calibri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092BE1D-70FF-8945-91E4-CB727F271E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3831" y="155913"/>
            <a:ext cx="712366" cy="531448"/>
          </a:xfrm>
          <a:prstGeom prst="rect">
            <a:avLst/>
          </a:prstGeom>
        </p:spPr>
      </p:pic>
      <p:sp>
        <p:nvSpPr>
          <p:cNvPr id="8" name="object 45"/>
          <p:cNvSpPr txBox="1"/>
          <p:nvPr/>
        </p:nvSpPr>
        <p:spPr>
          <a:xfrm>
            <a:off x="1377950" y="676275"/>
            <a:ext cx="6858000" cy="3887859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0795" rIns="0" bIns="0" rtlCol="0">
            <a:spAutoFit/>
          </a:bodyPr>
          <a:lstStyle/>
          <a:p>
            <a:pPr marL="12700" marR="5080" indent="193675">
              <a:lnSpc>
                <a:spcPct val="104600"/>
              </a:lnSpc>
              <a:spcBef>
                <a:spcPts val="85"/>
              </a:spcBef>
            </a:pPr>
            <a:endParaRPr lang="ru-RU" sz="600" b="1" i="1" dirty="0" smtClean="0">
              <a:latin typeface="Calibri"/>
              <a:cs typeface="Calibri"/>
            </a:endParaRPr>
          </a:p>
          <a:p>
            <a:pPr marL="12700" marR="5080" indent="193675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11. Субсидия на регистрацию объектов интеллектуальной собственности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Постановление Правительства Российской Федерации от 15.12.2016 № 1368;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Компенсация от 70 до 100% затрат экспортеров на оплату различных услуг и пошлин по регистрации продукции; 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Обязательства: объем экспорта в течение 3 лет после получения охранного документа должен превысить размер запрашиваемой компенсации не менее чем в 5 раз для компаний МСП и 15 раз для остальных.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</a:pPr>
            <a:endParaRPr lang="ru-RU" sz="1300" dirty="0" smtClean="0">
              <a:latin typeface="Calibri"/>
              <a:cs typeface="Calibri"/>
            </a:endParaRPr>
          </a:p>
          <a:p>
            <a:pPr marR="5080" indent="198438">
              <a:lnSpc>
                <a:spcPct val="104600"/>
              </a:lnSpc>
              <a:spcBef>
                <a:spcPts val="85"/>
              </a:spcBef>
            </a:pPr>
            <a:r>
              <a:rPr lang="ru-RU" sz="1300" b="1" i="1" dirty="0" smtClean="0">
                <a:latin typeface="Calibri"/>
                <a:cs typeface="Calibri"/>
              </a:rPr>
              <a:t>12. Субсидия на сертификацию продукции АПК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Постановление Правительства Российской Федерации от 25.12.2019 № 1816;</a:t>
            </a:r>
          </a:p>
          <a:p>
            <a:pPr marL="447675" marR="5080" indent="-1809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Компенсация части затрат (до 90%): на оценку соответствия продукции АПК требованиям, внешних рынков; проведение ветеринарно-санитарных и фитосанитарных мероприятий; транспортировку, хранение, испытания и утилизацию испытательных образцов; на получение сертификатов о происхождении товара в отношении продукции агропромышленного комплекса</a:t>
            </a:r>
            <a:r>
              <a:rPr lang="ru-RU" sz="1400" dirty="0" smtClean="0"/>
              <a:t>.</a:t>
            </a:r>
            <a:endParaRPr lang="ru-RU" sz="1300" b="1" i="1" dirty="0" smtClean="0">
              <a:latin typeface="Calibri"/>
              <a:cs typeface="Calibri"/>
            </a:endParaRPr>
          </a:p>
          <a:p>
            <a:pPr marR="5080" indent="198438">
              <a:lnSpc>
                <a:spcPct val="104600"/>
              </a:lnSpc>
              <a:spcBef>
                <a:spcPts val="85"/>
              </a:spcBef>
            </a:pPr>
            <a:endParaRPr lang="ru-RU" sz="1300" b="1" i="1" dirty="0" smtClean="0">
              <a:latin typeface="Calibri"/>
              <a:cs typeface="Calibri"/>
            </a:endParaRPr>
          </a:p>
          <a:p>
            <a:pPr marR="5080" indent="198438">
              <a:lnSpc>
                <a:spcPct val="104600"/>
              </a:lnSpc>
              <a:spcBef>
                <a:spcPts val="85"/>
              </a:spcBef>
            </a:pPr>
            <a:endParaRPr lang="ru-RU" sz="1300" b="1" i="1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51DBD418-0C47-B14C-8CAD-E42E5BC8EA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4696" y="4759170"/>
            <a:ext cx="622004" cy="40337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FA4B1D8-634B-D24E-B7D6-A8C48CC08A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223"/>
          <a:stretch>
            <a:fillRect/>
          </a:stretch>
        </p:blipFill>
        <p:spPr>
          <a:xfrm>
            <a:off x="0" y="-85725"/>
            <a:ext cx="2660652" cy="5248275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597150" y="295275"/>
            <a:ext cx="54864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latin typeface="Calibri"/>
                <a:cs typeface="Calibri"/>
              </a:rPr>
              <a:t>Российская промышленная зона в Египте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18" name="object 32">
            <a:extLst>
              <a:ext uri="{FF2B5EF4-FFF2-40B4-BE49-F238E27FC236}">
                <a16:creationId xmlns:a16="http://schemas.microsoft.com/office/drawing/2014/main" xmlns="" id="{591A9B81-A1DD-D74C-B840-8C15C16DD568}"/>
              </a:ext>
            </a:extLst>
          </p:cNvPr>
          <p:cNvSpPr txBox="1"/>
          <p:nvPr/>
        </p:nvSpPr>
        <p:spPr>
          <a:xfrm>
            <a:off x="8915408" y="5019005"/>
            <a:ext cx="234942" cy="1025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815"/>
              </a:lnSpc>
            </a:pPr>
            <a:r>
              <a:rPr lang="ru-RU" sz="750" dirty="0" smtClean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endParaRPr sz="750" dirty="0">
              <a:latin typeface="Calibri"/>
              <a:cs typeface="Calibri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092BE1D-70FF-8945-91E4-CB727F271E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3831" y="155913"/>
            <a:ext cx="712366" cy="531448"/>
          </a:xfrm>
          <a:prstGeom prst="rect">
            <a:avLst/>
          </a:prstGeom>
        </p:spPr>
      </p:pic>
      <p:sp>
        <p:nvSpPr>
          <p:cNvPr id="8" name="object 45"/>
          <p:cNvSpPr txBox="1"/>
          <p:nvPr/>
        </p:nvSpPr>
        <p:spPr>
          <a:xfrm>
            <a:off x="4349750" y="1057275"/>
            <a:ext cx="4648200" cy="29604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0795" rIns="0" bIns="0" rtlCol="0">
            <a:spAutoFit/>
          </a:bodyPr>
          <a:lstStyle/>
          <a:p>
            <a:pPr marR="5080" indent="193675">
              <a:spcBef>
                <a:spcPts val="500"/>
              </a:spcBef>
              <a:buFont typeface="Wingdings" pitchFamily="2" charset="2"/>
              <a:buChar char="Ø"/>
            </a:pPr>
            <a:r>
              <a:rPr lang="ru-RU" sz="1400" dirty="0" smtClean="0">
                <a:latin typeface="Calibri"/>
                <a:cs typeface="Calibri"/>
              </a:rPr>
              <a:t>Запланированная площадь участка – 525 га, две площадки: </a:t>
            </a:r>
            <a:r>
              <a:rPr lang="ru-RU" sz="1400" dirty="0" err="1" smtClean="0">
                <a:latin typeface="Calibri"/>
                <a:cs typeface="Calibri"/>
              </a:rPr>
              <a:t>Айн</a:t>
            </a:r>
            <a:r>
              <a:rPr lang="ru-RU" sz="1400" dirty="0" smtClean="0">
                <a:latin typeface="Calibri"/>
                <a:cs typeface="Calibri"/>
              </a:rPr>
              <a:t> </a:t>
            </a:r>
            <a:r>
              <a:rPr lang="ru-RU" sz="1400" dirty="0" err="1" smtClean="0">
                <a:latin typeface="Calibri"/>
                <a:cs typeface="Calibri"/>
              </a:rPr>
              <a:t>Сохна</a:t>
            </a:r>
            <a:r>
              <a:rPr lang="ru-RU" sz="1400" dirty="0" smtClean="0">
                <a:latin typeface="Calibri"/>
                <a:cs typeface="Calibri"/>
              </a:rPr>
              <a:t> (порт </a:t>
            </a:r>
            <a:r>
              <a:rPr lang="ru-RU" sz="1400" dirty="0" err="1" smtClean="0">
                <a:latin typeface="Calibri"/>
                <a:cs typeface="Calibri"/>
              </a:rPr>
              <a:t>Сохна</a:t>
            </a:r>
            <a:r>
              <a:rPr lang="ru-RU" sz="1400" dirty="0" smtClean="0">
                <a:latin typeface="Calibri"/>
                <a:cs typeface="Calibri"/>
              </a:rPr>
              <a:t>) и Восточный Порт Саид (перспективный);</a:t>
            </a:r>
          </a:p>
          <a:p>
            <a:pPr marL="12700" marR="5080" indent="193675">
              <a:spcBef>
                <a:spcPts val="500"/>
              </a:spcBef>
              <a:buFont typeface="Wingdings" pitchFamily="2" charset="2"/>
              <a:buChar char="Ø"/>
            </a:pPr>
            <a:r>
              <a:rPr lang="ru-RU" sz="1400" dirty="0" smtClean="0">
                <a:latin typeface="Calibri"/>
                <a:cs typeface="Calibri"/>
              </a:rPr>
              <a:t>Развития транспортная и портовая инфраструктура;</a:t>
            </a:r>
          </a:p>
          <a:p>
            <a:pPr marL="12700" marR="5080" indent="193675">
              <a:spcBef>
                <a:spcPts val="500"/>
              </a:spcBef>
              <a:buFont typeface="Wingdings" pitchFamily="2" charset="2"/>
              <a:buChar char="Ø"/>
            </a:pPr>
            <a:r>
              <a:rPr lang="ru-RU" sz="1400" dirty="0" smtClean="0">
                <a:latin typeface="Calibri"/>
                <a:cs typeface="Calibri"/>
              </a:rPr>
              <a:t>Южный вход в Суэцкий канал, расстояние до Каира 120 км, Новый Каир – 60 км, Суэц – 30 км;</a:t>
            </a:r>
          </a:p>
          <a:p>
            <a:pPr marL="12700" marR="5080" indent="193675">
              <a:spcBef>
                <a:spcPts val="500"/>
              </a:spcBef>
              <a:buFont typeface="Wingdings" pitchFamily="2" charset="2"/>
              <a:buChar char="Ø"/>
            </a:pPr>
            <a:r>
              <a:rPr lang="ru-RU" sz="1400" dirty="0" smtClean="0">
                <a:latin typeface="Calibri"/>
                <a:cs typeface="Calibri"/>
              </a:rPr>
              <a:t>Расстояние от порта до Зоны – 9 км, протяженность терминала 1.7 км,  2 причала терминал наливных грузов;</a:t>
            </a:r>
          </a:p>
          <a:p>
            <a:pPr marL="12700" marR="5080" indent="193675">
              <a:spcBef>
                <a:spcPts val="500"/>
              </a:spcBef>
              <a:buFont typeface="Wingdings" pitchFamily="2" charset="2"/>
              <a:buChar char="Ø"/>
            </a:pPr>
            <a:r>
              <a:rPr lang="ru-RU" sz="1400" dirty="0" smtClean="0">
                <a:latin typeface="Calibri"/>
                <a:cs typeface="Calibri"/>
              </a:rPr>
              <a:t>Субсидия на создание объектов инфраструктуры на территории Зоны в рамках Постановления Правительства Российской Федерации от 24.12.2021 № 2465</a:t>
            </a:r>
          </a:p>
          <a:p>
            <a:pPr marL="12700" marR="5080" indent="193675">
              <a:lnSpc>
                <a:spcPct val="150000"/>
              </a:lnSpc>
              <a:buFont typeface="Wingdings" pitchFamily="2" charset="2"/>
              <a:buChar char="Ø"/>
            </a:pPr>
            <a:endParaRPr lang="ru-RU" sz="1400" b="1" i="1" dirty="0" smtClean="0">
              <a:latin typeface="Calibri"/>
              <a:cs typeface="Calibri"/>
            </a:endParaRPr>
          </a:p>
        </p:txBody>
      </p:sp>
      <p:pic>
        <p:nvPicPr>
          <p:cNvPr id="2050" name="Picture 2" descr="https://xn--32-9kcqjffxnf3b.xn--p1ai/upload/iblock/ecc/ecc00ca2667fea68698c420290215531.jpg"/>
          <p:cNvPicPr>
            <a:picLocks noChangeAspect="1" noChangeArrowheads="1"/>
          </p:cNvPicPr>
          <p:nvPr/>
        </p:nvPicPr>
        <p:blipFill>
          <a:blip r:embed="rId5"/>
          <a:srcRect l="14350" t="7175" r="6726" b="13901"/>
          <a:stretch>
            <a:fillRect/>
          </a:stretch>
        </p:blipFill>
        <p:spPr bwMode="auto">
          <a:xfrm>
            <a:off x="311150" y="1209675"/>
            <a:ext cx="3543300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51DBD418-0C47-B14C-8CAD-E42E5BC8EA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4696" y="4759170"/>
            <a:ext cx="622004" cy="40337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FA4B1D8-634B-D24E-B7D6-A8C48CC08A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223"/>
          <a:stretch>
            <a:fillRect/>
          </a:stretch>
        </p:blipFill>
        <p:spPr>
          <a:xfrm>
            <a:off x="0" y="-85725"/>
            <a:ext cx="2660652" cy="5248275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292350" y="295275"/>
            <a:ext cx="57912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 smtClean="0">
                <a:latin typeface="Calibri"/>
                <a:cs typeface="Calibri"/>
              </a:rPr>
              <a:t>Торговые представительства </a:t>
            </a:r>
            <a:br>
              <a:rPr lang="ru-RU" sz="2000" b="1" dirty="0" smtClean="0">
                <a:latin typeface="Calibri"/>
                <a:cs typeface="Calibri"/>
              </a:rPr>
            </a:br>
            <a:r>
              <a:rPr lang="ru-RU" sz="2000" b="1" dirty="0" smtClean="0">
                <a:latin typeface="Calibri"/>
                <a:cs typeface="Calibri"/>
              </a:rPr>
              <a:t>Российской Федерации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18" name="object 32">
            <a:extLst>
              <a:ext uri="{FF2B5EF4-FFF2-40B4-BE49-F238E27FC236}">
                <a16:creationId xmlns:a16="http://schemas.microsoft.com/office/drawing/2014/main" xmlns="" id="{591A9B81-A1DD-D74C-B840-8C15C16DD568}"/>
              </a:ext>
            </a:extLst>
          </p:cNvPr>
          <p:cNvSpPr txBox="1"/>
          <p:nvPr/>
        </p:nvSpPr>
        <p:spPr>
          <a:xfrm>
            <a:off x="8915408" y="5019005"/>
            <a:ext cx="234942" cy="1025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815"/>
              </a:lnSpc>
            </a:pPr>
            <a:r>
              <a:rPr lang="ru-RU" sz="750" dirty="0" smtClean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750" dirty="0">
              <a:latin typeface="Calibri"/>
              <a:cs typeface="Calibri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092BE1D-70FF-8945-91E4-CB727F271E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93831" y="155913"/>
            <a:ext cx="712366" cy="531448"/>
          </a:xfrm>
          <a:prstGeom prst="rect">
            <a:avLst/>
          </a:prstGeom>
        </p:spPr>
      </p:pic>
      <p:sp>
        <p:nvSpPr>
          <p:cNvPr id="8" name="object 45"/>
          <p:cNvSpPr txBox="1"/>
          <p:nvPr/>
        </p:nvSpPr>
        <p:spPr>
          <a:xfrm>
            <a:off x="3663950" y="1209675"/>
            <a:ext cx="5181600" cy="239847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0795" rIns="0" bIns="0" rtlCol="0">
            <a:spAutoFit/>
          </a:bodyPr>
          <a:lstStyle/>
          <a:p>
            <a:pPr marL="12700" marR="5080" indent="1936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ü"/>
            </a:pPr>
            <a:r>
              <a:rPr lang="ru-RU" sz="1300" dirty="0" smtClean="0">
                <a:latin typeface="Calibri"/>
                <a:cs typeface="Calibri"/>
              </a:rPr>
              <a:t>Торгпредства обеспечивают внешнеэкономические интересы региона и Российской Федерации за рубежом;</a:t>
            </a:r>
          </a:p>
          <a:p>
            <a:pPr marL="12700" marR="5080" indent="1936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ü"/>
            </a:pPr>
            <a:r>
              <a:rPr lang="ru-RU" sz="1300" dirty="0" smtClean="0">
                <a:latin typeface="Calibri"/>
                <a:cs typeface="Calibri"/>
              </a:rPr>
              <a:t>Действует 55 Торговых представительств Российской Федерации (</a:t>
            </a:r>
            <a:r>
              <a:rPr lang="ru-RU" sz="1300" dirty="0" smtClean="0">
                <a:cs typeface="Calibri"/>
              </a:rPr>
              <a:t>СНГ, </a:t>
            </a:r>
            <a:r>
              <a:rPr lang="ru-RU" sz="1300" dirty="0" smtClean="0">
                <a:latin typeface="Calibri"/>
                <a:cs typeface="Calibri"/>
              </a:rPr>
              <a:t>Европа, Азия, Африка, Северная Америка, Центральная и Южная Америка);</a:t>
            </a:r>
          </a:p>
          <a:p>
            <a:pPr marL="12700" marR="5080" indent="193675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ü"/>
            </a:pPr>
            <a:r>
              <a:rPr lang="ru-RU" sz="1300" dirty="0" smtClean="0">
                <a:latin typeface="Calibri"/>
                <a:cs typeface="Calibri"/>
              </a:rPr>
              <a:t>Поддержка: </a:t>
            </a:r>
          </a:p>
          <a:p>
            <a:pPr marL="269875" marR="5080" indent="271463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информационно-аналитическая поддержка  о текущей ситуации на рынке;</a:t>
            </a:r>
          </a:p>
          <a:p>
            <a:pPr marL="269875" marR="5080" indent="271463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проработка перспектив по выходу на иностранный рынок;</a:t>
            </a:r>
          </a:p>
          <a:p>
            <a:pPr marL="269875" marR="5080" indent="271463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ru-RU" sz="1300" dirty="0" smtClean="0">
                <a:latin typeface="Calibri"/>
                <a:cs typeface="Calibri"/>
              </a:rPr>
              <a:t>поиск и проверка потенциальных контрагентов;</a:t>
            </a:r>
          </a:p>
          <a:p>
            <a:pPr marL="269875" marR="5080" indent="271463">
              <a:lnSpc>
                <a:spcPct val="104600"/>
              </a:lnSpc>
              <a:spcBef>
                <a:spcPts val="85"/>
              </a:spcBef>
              <a:buFont typeface="Wingdings" pitchFamily="2" charset="2"/>
              <a:buChar char="Ø"/>
            </a:pPr>
            <a:r>
              <a:rPr lang="en-US" sz="1300" dirty="0" smtClean="0">
                <a:latin typeface="Calibri"/>
                <a:cs typeface="Calibri"/>
              </a:rPr>
              <a:t>GR</a:t>
            </a:r>
            <a:r>
              <a:rPr lang="ru-RU" sz="1300" dirty="0" smtClean="0">
                <a:latin typeface="Calibri"/>
                <a:cs typeface="Calibri"/>
              </a:rPr>
              <a:t> – поддержка российских экспортеров.</a:t>
            </a:r>
          </a:p>
        </p:txBody>
      </p:sp>
      <p:pic>
        <p:nvPicPr>
          <p:cNvPr id="1026" name="Picture 2" descr="Торгпред России в Индии ответил на вопросы кировских экспортеров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1150" y="1133475"/>
            <a:ext cx="3041374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2515</TotalTime>
  <Words>1074</Words>
  <Application>Microsoft Office PowerPoint</Application>
  <PresentationFormat>Произвольный</PresentationFormat>
  <Paragraphs>105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Меры поддержки внешнеэкономической деятельности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шаблон_презентации_красн</dc:title>
  <dc:creator>user</dc:creator>
  <cp:lastModifiedBy>User</cp:lastModifiedBy>
  <cp:revision>192</cp:revision>
  <dcterms:created xsi:type="dcterms:W3CDTF">2020-12-18T11:42:02Z</dcterms:created>
  <dcterms:modified xsi:type="dcterms:W3CDTF">2022-07-21T08:12:40Z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2020-05-10T00:00:00Z</vt:filetime>
  </property>
  <property fmtid="{D5CDD505-2E9C-101B-9397-08002B2CF9AE}" pid="3" name="Creator">
    <vt:lpwstr>Adobe Illustrator CS6 (Windows)</vt:lpwstr>
  </property>
  <property fmtid="{D5CDD505-2E9C-101B-9397-08002B2CF9AE}" pid="4" name="LastSaved">
    <vt:filetime>2020-12-18T00:00:00Z</vt:filetime>
  </property>
</Properties>
</file>